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oleObject" PartName="/ppt/embeddings/oleObject9.bin"/>
  <Override ContentType="application/vnd.openxmlformats-officedocument.oleObject" PartName="/ppt/embeddings/oleObject15.bin"/>
  <Override ContentType="application/vnd.openxmlformats-officedocument.oleObject" PartName="/ppt/embeddings/oleObject29.bin"/>
  <Override ContentType="application/vnd.openxmlformats-officedocument.oleObject" PartName="/ppt/embeddings/oleObject4.bin"/>
  <Override ContentType="application/vnd.openxmlformats-officedocument.oleObject" PartName="/ppt/embeddings/oleObject28.bin"/>
  <Override ContentType="application/vnd.openxmlformats-officedocument.oleObject" PartName="/ppt/embeddings/oleObject11.bin"/>
  <Override ContentType="application/vnd.openxmlformats-officedocument.oleObject" PartName="/ppt/embeddings/oleObject8.bin"/>
  <Override ContentType="application/vnd.openxmlformats-officedocument.oleObject" PartName="/ppt/embeddings/oleObject24.bin"/>
  <Override ContentType="application/vnd.openxmlformats-officedocument.oleObject" PartName="/ppt/embeddings/oleObject25.bin"/>
  <Override ContentType="application/vnd.openxmlformats-officedocument.oleObject" PartName="/ppt/embeddings/oleObject20.bin"/>
  <Override ContentType="application/vnd.openxmlformats-officedocument.oleObject" PartName="/ppt/embeddings/oleObject12.bin"/>
  <Override ContentType="application/vnd.openxmlformats-officedocument.oleObject" PartName="/ppt/embeddings/oleObject3.bin"/>
  <Override ContentType="application/vnd.openxmlformats-officedocument.oleObject" PartName="/ppt/embeddings/oleObject17.bin"/>
  <Override ContentType="application/vnd.openxmlformats-officedocument.oleObject" PartName="/ppt/embeddings/oleObject7.bin"/>
  <Override ContentType="application/vnd.openxmlformats-officedocument.oleObject" PartName="/ppt/embeddings/oleObject16.bin"/>
  <Override ContentType="application/vnd.openxmlformats-officedocument.oleObject" PartName="/ppt/embeddings/oleObject2.bin"/>
  <Override ContentType="application/vnd.openxmlformats-officedocument.oleObject" PartName="/ppt/embeddings/oleObject21.bin"/>
  <Override ContentType="application/vnd.openxmlformats-officedocument.oleObject" PartName="/ppt/embeddings/oleObject13.bin"/>
  <Override ContentType="application/vnd.openxmlformats-officedocument.oleObject" PartName="/ppt/embeddings/oleObject26.bin"/>
  <Override ContentType="application/vnd.openxmlformats-officedocument.oleObject" PartName="/ppt/embeddings/oleObject6.bin"/>
  <Override ContentType="application/vnd.openxmlformats-officedocument.oleObject" PartName="/ppt/embeddings/oleObject30.bin"/>
  <Override ContentType="application/vnd.openxmlformats-officedocument.oleObject" PartName="/ppt/embeddings/oleObject18.bin"/>
  <Override ContentType="application/vnd.openxmlformats-officedocument.oleObject" PartName="/ppt/embeddings/oleObject1.bin"/>
  <Override ContentType="application/vnd.openxmlformats-officedocument.oleObject" PartName="/ppt/embeddings/oleObject22.bin"/>
  <Override ContentType="application/vnd.openxmlformats-officedocument.oleObject" PartName="/ppt/embeddings/oleObject19.bin"/>
  <Override ContentType="application/vnd.openxmlformats-officedocument.oleObject" PartName="/ppt/embeddings/oleObject14.bin"/>
  <Override ContentType="application/vnd.openxmlformats-officedocument.oleObject" PartName="/ppt/embeddings/oleObject5.bin"/>
  <Override ContentType="application/vnd.openxmlformats-officedocument.oleObject" PartName="/ppt/embeddings/oleObject10.bin"/>
  <Override ContentType="application/vnd.openxmlformats-officedocument.oleObject" PartName="/ppt/embeddings/oleObject27.bin"/>
  <Override ContentType="application/vnd.openxmlformats-officedocument.oleObject" PartName="/ppt/embeddings/oleObject23.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y="6858000" cx="12192000"/>
  <p:notesSz cx="6858000" cy="9144000"/>
  <p:embeddedFontLst>
    <p:embeddedFont>
      <p:font typeface="Garamond"/>
      <p:regular r:id="rId35"/>
      <p:bold r:id="rId36"/>
      <p:italic r:id="rId37"/>
      <p:boldItalic r:id="rId38"/>
    </p:embeddedFont>
    <p:embeddedFont>
      <p:font typeface="Tahoma"/>
      <p:regular r:id="rId39"/>
      <p:bold r:id="rId40"/>
    </p:embeddedFont>
    <p:embeddedFont>
      <p:font typeface="Arial Black"/>
      <p:regular r:id="rId41"/>
    </p:embeddedFont>
    <p:embeddedFont>
      <p:font typeface="Cormorant"/>
      <p:regular r:id="rId42"/>
      <p:bold r:id="rId43"/>
      <p:italic r:id="rId44"/>
      <p:boldItalic r:id="rId45"/>
    </p:embeddedFont>
    <p:embeddedFont>
      <p:font typeface="Open Sans"/>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0" roundtripDataSignature="AMtx7mhUjJKNs9ZxZS6km2rPC5xLMiP+V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Tahoma-bold.fntdata"/><Relationship Id="rId42" Type="http://schemas.openxmlformats.org/officeDocument/2006/relationships/font" Target="fonts/Cormorant-regular.fntdata"/><Relationship Id="rId41" Type="http://schemas.openxmlformats.org/officeDocument/2006/relationships/font" Target="fonts/ArialBlack-regular.fntdata"/><Relationship Id="rId44" Type="http://schemas.openxmlformats.org/officeDocument/2006/relationships/font" Target="fonts/Cormorant-italic.fntdata"/><Relationship Id="rId43" Type="http://schemas.openxmlformats.org/officeDocument/2006/relationships/font" Target="fonts/Cormorant-bold.fntdata"/><Relationship Id="rId46" Type="http://schemas.openxmlformats.org/officeDocument/2006/relationships/font" Target="fonts/OpenSans-regular.fntdata"/><Relationship Id="rId45" Type="http://schemas.openxmlformats.org/officeDocument/2006/relationships/font" Target="fonts/Cormorant-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OpenSans-italic.fntdata"/><Relationship Id="rId47" Type="http://schemas.openxmlformats.org/officeDocument/2006/relationships/font" Target="fonts/OpenSans-bold.fntdata"/><Relationship Id="rId49" Type="http://schemas.openxmlformats.org/officeDocument/2006/relationships/font" Target="fonts/OpenSans-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font" Target="fonts/Garamond-regular.fntdata"/><Relationship Id="rId34" Type="http://schemas.openxmlformats.org/officeDocument/2006/relationships/slide" Target="slides/slide30.xml"/><Relationship Id="rId37" Type="http://schemas.openxmlformats.org/officeDocument/2006/relationships/font" Target="fonts/Garamond-italic.fntdata"/><Relationship Id="rId36" Type="http://schemas.openxmlformats.org/officeDocument/2006/relationships/font" Target="fonts/Garamond-bold.fntdata"/><Relationship Id="rId39" Type="http://schemas.openxmlformats.org/officeDocument/2006/relationships/font" Target="fonts/Tahoma-regular.fntdata"/><Relationship Id="rId38" Type="http://schemas.openxmlformats.org/officeDocument/2006/relationships/font" Target="fonts/Garamond-bold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3" name="Google Shape;35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1" name="Google Shape;39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9" name="Google Shape;40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7" name="Google Shape;44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5" name="Google Shape;46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3" name="Google Shape;483;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2" name="Google Shape;50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0" name="Google Shape;54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8" name="Google Shape;578;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4" name="Google Shape;62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4" name="Google Shape;654;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3" name="Google Shape;673;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4" name="Google Shape;694;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3" name="Google Shape;71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titolo" type="title">
  <p:cSld name="TITLE">
    <p:spTree>
      <p:nvGrpSpPr>
        <p:cNvPr id="15" name="Shape 15"/>
        <p:cNvGrpSpPr/>
        <p:nvPr/>
      </p:nvGrpSpPr>
      <p:grpSpPr>
        <a:xfrm>
          <a:off x="0" y="0"/>
          <a:ext cx="0" cy="0"/>
          <a:chOff x="0" y="0"/>
          <a:chExt cx="0" cy="0"/>
        </a:xfrm>
      </p:grpSpPr>
      <p:sp>
        <p:nvSpPr>
          <p:cNvPr id="16" name="Google Shape;16;p3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testo verticale" type="vertTx">
  <p:cSld name="VERTICAL_TEXT">
    <p:spTree>
      <p:nvGrpSpPr>
        <p:cNvPr id="72" name="Shape 72"/>
        <p:cNvGrpSpPr/>
        <p:nvPr/>
      </p:nvGrpSpPr>
      <p:grpSpPr>
        <a:xfrm>
          <a:off x="0" y="0"/>
          <a:ext cx="0" cy="0"/>
          <a:chOff x="0" y="0"/>
          <a:chExt cx="0" cy="0"/>
        </a:xfrm>
      </p:grpSpPr>
      <p:sp>
        <p:nvSpPr>
          <p:cNvPr id="73" name="Google Shape;73;p4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testo verticale" type="vertTitleAndTx">
  <p:cSld name="VERTICAL_TITLE_AND_VERTICAL_TEXT">
    <p:spTree>
      <p:nvGrpSpPr>
        <p:cNvPr id="78" name="Shape 78"/>
        <p:cNvGrpSpPr/>
        <p:nvPr/>
      </p:nvGrpSpPr>
      <p:grpSpPr>
        <a:xfrm>
          <a:off x="0" y="0"/>
          <a:ext cx="0" cy="0"/>
          <a:chOff x="0" y="0"/>
          <a:chExt cx="0" cy="0"/>
        </a:xfrm>
      </p:grpSpPr>
      <p:sp>
        <p:nvSpPr>
          <p:cNvPr id="79" name="Google Shape;79;p4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contenuto" type="obj">
  <p:cSld name="OBJECT">
    <p:spTree>
      <p:nvGrpSpPr>
        <p:cNvPr id="21" name="Shape 21"/>
        <p:cNvGrpSpPr/>
        <p:nvPr/>
      </p:nvGrpSpPr>
      <p:grpSpPr>
        <a:xfrm>
          <a:off x="0" y="0"/>
          <a:ext cx="0" cy="0"/>
          <a:chOff x="0" y="0"/>
          <a:chExt cx="0" cy="0"/>
        </a:xfrm>
      </p:grpSpPr>
      <p:sp>
        <p:nvSpPr>
          <p:cNvPr id="22" name="Google Shape;22;p3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sezione" type="secHead">
  <p:cSld name="SECTION_HEADER">
    <p:spTree>
      <p:nvGrpSpPr>
        <p:cNvPr id="27" name="Shape 27"/>
        <p:cNvGrpSpPr/>
        <p:nvPr/>
      </p:nvGrpSpPr>
      <p:grpSpPr>
        <a:xfrm>
          <a:off x="0" y="0"/>
          <a:ext cx="0" cy="0"/>
          <a:chOff x="0" y="0"/>
          <a:chExt cx="0" cy="0"/>
        </a:xfrm>
      </p:grpSpPr>
      <p:sp>
        <p:nvSpPr>
          <p:cNvPr id="28" name="Google Shape;28;p3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ue contenuti" type="twoObj">
  <p:cSld name="TWO_OBJECTS">
    <p:spTree>
      <p:nvGrpSpPr>
        <p:cNvPr id="33" name="Shape 33"/>
        <p:cNvGrpSpPr/>
        <p:nvPr/>
      </p:nvGrpSpPr>
      <p:grpSpPr>
        <a:xfrm>
          <a:off x="0" y="0"/>
          <a:ext cx="0" cy="0"/>
          <a:chOff x="0" y="0"/>
          <a:chExt cx="0" cy="0"/>
        </a:xfrm>
      </p:grpSpPr>
      <p:sp>
        <p:nvSpPr>
          <p:cNvPr id="34" name="Google Shape;34;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fronto" type="twoTxTwoObj">
  <p:cSld name="TWO_OBJECTS_WITH_TEXT">
    <p:spTree>
      <p:nvGrpSpPr>
        <p:cNvPr id="40" name="Shape 40"/>
        <p:cNvGrpSpPr/>
        <p:nvPr/>
      </p:nvGrpSpPr>
      <p:grpSpPr>
        <a:xfrm>
          <a:off x="0" y="0"/>
          <a:ext cx="0" cy="0"/>
          <a:chOff x="0" y="0"/>
          <a:chExt cx="0" cy="0"/>
        </a:xfrm>
      </p:grpSpPr>
      <p:sp>
        <p:nvSpPr>
          <p:cNvPr id="41" name="Google Shape;41;p3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itolo" type="titleOnly">
  <p:cSld name="TITLE_ONLY">
    <p:spTree>
      <p:nvGrpSpPr>
        <p:cNvPr id="49" name="Shape 49"/>
        <p:cNvGrpSpPr/>
        <p:nvPr/>
      </p:nvGrpSpPr>
      <p:grpSpPr>
        <a:xfrm>
          <a:off x="0" y="0"/>
          <a:ext cx="0" cy="0"/>
          <a:chOff x="0" y="0"/>
          <a:chExt cx="0" cy="0"/>
        </a:xfrm>
      </p:grpSpPr>
      <p:sp>
        <p:nvSpPr>
          <p:cNvPr id="50" name="Google Shape;50;p3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uota" type="blank">
  <p:cSld name="BLANK">
    <p:spTree>
      <p:nvGrpSpPr>
        <p:cNvPr id="54" name="Shape 54"/>
        <p:cNvGrpSpPr/>
        <p:nvPr/>
      </p:nvGrpSpPr>
      <p:grpSpPr>
        <a:xfrm>
          <a:off x="0" y="0"/>
          <a:ext cx="0" cy="0"/>
          <a:chOff x="0" y="0"/>
          <a:chExt cx="0" cy="0"/>
        </a:xfrm>
      </p:grpSpPr>
      <p:sp>
        <p:nvSpPr>
          <p:cNvPr id="55" name="Google Shape;55;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to con didascalia" type="objTx">
  <p:cSld name="OBJECT_WITH_CAPTION_TEXT">
    <p:spTree>
      <p:nvGrpSpPr>
        <p:cNvPr id="58" name="Shape 58"/>
        <p:cNvGrpSpPr/>
        <p:nvPr/>
      </p:nvGrpSpPr>
      <p:grpSpPr>
        <a:xfrm>
          <a:off x="0" y="0"/>
          <a:ext cx="0" cy="0"/>
          <a:chOff x="0" y="0"/>
          <a:chExt cx="0" cy="0"/>
        </a:xfrm>
      </p:grpSpPr>
      <p:sp>
        <p:nvSpPr>
          <p:cNvPr id="59" name="Google Shape;59;p3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3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magine con didascalia" type="picTx">
  <p:cSld name="PICTURE_WITH_CAPTION_TEXT">
    <p:spTree>
      <p:nvGrpSpPr>
        <p:cNvPr id="65" name="Shape 65"/>
        <p:cNvGrpSpPr/>
        <p:nvPr/>
      </p:nvGrpSpPr>
      <p:grpSpPr>
        <a:xfrm>
          <a:off x="0" y="0"/>
          <a:ext cx="0" cy="0"/>
          <a:chOff x="0" y="0"/>
          <a:chExt cx="0" cy="0"/>
        </a:xfrm>
      </p:grpSpPr>
      <p:sp>
        <p:nvSpPr>
          <p:cNvPr id="66" name="Google Shape;66;p4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0"/>
          <p:cNvSpPr/>
          <p:nvPr>
            <p:ph idx="2" type="pic"/>
          </p:nvPr>
        </p:nvSpPr>
        <p:spPr>
          <a:xfrm>
            <a:off x="5183188" y="987425"/>
            <a:ext cx="6172200" cy="4873625"/>
          </a:xfrm>
          <a:prstGeom prst="rect">
            <a:avLst/>
          </a:prstGeom>
          <a:noFill/>
          <a:ln>
            <a:noFill/>
          </a:ln>
        </p:spPr>
      </p:sp>
      <p:sp>
        <p:nvSpPr>
          <p:cNvPr id="68" name="Google Shape;68;p4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vmlDrawing" Target="../drawings/vmlDrawing1.vml"/><Relationship Id="rId4" Type="http://schemas.openxmlformats.org/officeDocument/2006/relationships/image" Target="../media/image6.jpg"/><Relationship Id="rId11" Type="http://schemas.openxmlformats.org/officeDocument/2006/relationships/image" Target="../media/image4.png"/><Relationship Id="rId10" Type="http://schemas.openxmlformats.org/officeDocument/2006/relationships/image" Target="../media/image2.png"/><Relationship Id="rId9" Type="http://schemas.openxmlformats.org/officeDocument/2006/relationships/oleObject" Target="../embeddings/oleObject1.bin"/><Relationship Id="rId5" Type="http://schemas.openxmlformats.org/officeDocument/2006/relationships/image" Target="../media/image9.jpg"/><Relationship Id="rId6" Type="http://schemas.openxmlformats.org/officeDocument/2006/relationships/image" Target="../media/image1.png"/><Relationship Id="rId7" Type="http://schemas.openxmlformats.org/officeDocument/2006/relationships/image" Target="../media/image8.png"/><Relationship Id="rId8"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vmlDrawing" Target="../drawings/vmlDrawing10.vml"/><Relationship Id="rId4" Type="http://schemas.openxmlformats.org/officeDocument/2006/relationships/oleObject" Target="../embeddings/oleObject10.bin"/><Relationship Id="rId5" Type="http://schemas.openxmlformats.org/officeDocument/2006/relationships/oleObject" Target="../embeddings/oleObject10.bin"/><Relationship Id="rId6" Type="http://schemas.openxmlformats.org/officeDocument/2006/relationships/image" Target="../media/image11.png"/><Relationship Id="rId7"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vmlDrawing" Target="../drawings/vmlDrawing11.vml"/><Relationship Id="rId4" Type="http://schemas.openxmlformats.org/officeDocument/2006/relationships/oleObject" Target="../embeddings/oleObject11.bin"/><Relationship Id="rId5" Type="http://schemas.openxmlformats.org/officeDocument/2006/relationships/oleObject" Target="../embeddings/oleObject11.bin"/><Relationship Id="rId6"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vmlDrawing" Target="../drawings/vmlDrawing12.vml"/><Relationship Id="rId4" Type="http://schemas.openxmlformats.org/officeDocument/2006/relationships/oleObject" Target="../embeddings/oleObject12.bin"/><Relationship Id="rId5" Type="http://schemas.openxmlformats.org/officeDocument/2006/relationships/oleObject" Target="../embeddings/oleObject12.bin"/><Relationship Id="rId6" Type="http://schemas.openxmlformats.org/officeDocument/2006/relationships/image" Target="../media/image11.png"/><Relationship Id="rId7"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vmlDrawing" Target="../drawings/vmlDrawing13.vml"/><Relationship Id="rId4" Type="http://schemas.openxmlformats.org/officeDocument/2006/relationships/oleObject" Target="../embeddings/oleObject13.bin"/><Relationship Id="rId5" Type="http://schemas.openxmlformats.org/officeDocument/2006/relationships/oleObject" Target="../embeddings/oleObject13.bin"/><Relationship Id="rId6" Type="http://schemas.openxmlformats.org/officeDocument/2006/relationships/image" Target="../media/image11.png"/><Relationship Id="rId7" Type="http://schemas.openxmlformats.org/officeDocument/2006/relationships/image" Target="../media/image1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vmlDrawing" Target="../drawings/vmlDrawing14.vml"/><Relationship Id="rId4" Type="http://schemas.openxmlformats.org/officeDocument/2006/relationships/oleObject" Target="../embeddings/oleObject14.bin"/><Relationship Id="rId5" Type="http://schemas.openxmlformats.org/officeDocument/2006/relationships/oleObject" Target="../embeddings/oleObject14.bin"/><Relationship Id="rId6" Type="http://schemas.openxmlformats.org/officeDocument/2006/relationships/image" Target="../media/image11.png"/><Relationship Id="rId7"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vmlDrawing" Target="../drawings/vmlDrawing15.vml"/><Relationship Id="rId4" Type="http://schemas.openxmlformats.org/officeDocument/2006/relationships/oleObject" Target="../embeddings/oleObject15.bin"/><Relationship Id="rId5" Type="http://schemas.openxmlformats.org/officeDocument/2006/relationships/oleObject" Target="../embeddings/oleObject15.bin"/><Relationship Id="rId6" Type="http://schemas.openxmlformats.org/officeDocument/2006/relationships/image" Target="../media/image11.png"/><Relationship Id="rId7"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vmlDrawing" Target="../drawings/vmlDrawing16.vml"/><Relationship Id="rId4" Type="http://schemas.openxmlformats.org/officeDocument/2006/relationships/oleObject" Target="../embeddings/oleObject16.bin"/><Relationship Id="rId5" Type="http://schemas.openxmlformats.org/officeDocument/2006/relationships/oleObject" Target="../embeddings/oleObject16.bin"/><Relationship Id="rId6" Type="http://schemas.openxmlformats.org/officeDocument/2006/relationships/image" Target="../media/image11.png"/><Relationship Id="rId7" Type="http://schemas.openxmlformats.org/officeDocument/2006/relationships/image" Target="../media/image2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vmlDrawing" Target="../drawings/vmlDrawing17.vml"/><Relationship Id="rId4" Type="http://schemas.openxmlformats.org/officeDocument/2006/relationships/oleObject" Target="../embeddings/oleObject17.bin"/><Relationship Id="rId5" Type="http://schemas.openxmlformats.org/officeDocument/2006/relationships/oleObject" Target="../embeddings/oleObject17.bin"/><Relationship Id="rId6"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vmlDrawing" Target="../drawings/vmlDrawing18.vml"/><Relationship Id="rId4" Type="http://schemas.openxmlformats.org/officeDocument/2006/relationships/oleObject" Target="../embeddings/oleObject18.bin"/><Relationship Id="rId5" Type="http://schemas.openxmlformats.org/officeDocument/2006/relationships/oleObject" Target="../embeddings/oleObject18.bin"/><Relationship Id="rId6" Type="http://schemas.openxmlformats.org/officeDocument/2006/relationships/image" Target="../media/image11.png"/><Relationship Id="rId7"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vmlDrawing" Target="../drawings/vmlDrawing19.vml"/><Relationship Id="rId4" Type="http://schemas.openxmlformats.org/officeDocument/2006/relationships/oleObject" Target="../embeddings/oleObject19.bin"/><Relationship Id="rId5" Type="http://schemas.openxmlformats.org/officeDocument/2006/relationships/oleObject" Target="../embeddings/oleObject19.bin"/><Relationship Id="rId6" Type="http://schemas.openxmlformats.org/officeDocument/2006/relationships/image" Target="../media/image11.png"/><Relationship Id="rId7"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vmlDrawing" Target="../drawings/vmlDrawing2.vml"/><Relationship Id="rId4" Type="http://schemas.openxmlformats.org/officeDocument/2006/relationships/oleObject" Target="../embeddings/oleObject2.bin"/><Relationship Id="rId5" Type="http://schemas.openxmlformats.org/officeDocument/2006/relationships/oleObject" Target="../embeddings/oleObject2.bin"/><Relationship Id="rId6" Type="http://schemas.openxmlformats.org/officeDocument/2006/relationships/image" Target="../media/image11.png"/><Relationship Id="rId7" Type="http://schemas.openxmlformats.org/officeDocument/2006/relationships/image" Target="../media/image1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vmlDrawing" Target="../drawings/vmlDrawing20.vml"/><Relationship Id="rId4" Type="http://schemas.openxmlformats.org/officeDocument/2006/relationships/oleObject" Target="../embeddings/oleObject20.bin"/><Relationship Id="rId5" Type="http://schemas.openxmlformats.org/officeDocument/2006/relationships/oleObject" Target="../embeddings/oleObject20.bin"/><Relationship Id="rId6"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vmlDrawing" Target="../drawings/vmlDrawing21.vml"/><Relationship Id="rId4" Type="http://schemas.openxmlformats.org/officeDocument/2006/relationships/oleObject" Target="../embeddings/oleObject21.bin"/><Relationship Id="rId5" Type="http://schemas.openxmlformats.org/officeDocument/2006/relationships/oleObject" Target="../embeddings/oleObject21.bin"/><Relationship Id="rId6"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vmlDrawing" Target="../drawings/vmlDrawing22.vml"/><Relationship Id="rId4" Type="http://schemas.openxmlformats.org/officeDocument/2006/relationships/oleObject" Target="../embeddings/oleObject22.bin"/><Relationship Id="rId5" Type="http://schemas.openxmlformats.org/officeDocument/2006/relationships/oleObject" Target="../embeddings/oleObject22.bin"/><Relationship Id="rId6" Type="http://schemas.openxmlformats.org/officeDocument/2006/relationships/image" Target="../media/image11.png"/><Relationship Id="rId7" Type="http://schemas.openxmlformats.org/officeDocument/2006/relationships/image" Target="../media/image2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vmlDrawing" Target="../drawings/vmlDrawing23.vml"/><Relationship Id="rId4" Type="http://schemas.openxmlformats.org/officeDocument/2006/relationships/oleObject" Target="../embeddings/oleObject23.bin"/><Relationship Id="rId5" Type="http://schemas.openxmlformats.org/officeDocument/2006/relationships/oleObject" Target="../embeddings/oleObject23.bin"/><Relationship Id="rId6"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vmlDrawing" Target="../drawings/vmlDrawing24.vml"/><Relationship Id="rId4" Type="http://schemas.openxmlformats.org/officeDocument/2006/relationships/oleObject" Target="../embeddings/oleObject24.bin"/><Relationship Id="rId5" Type="http://schemas.openxmlformats.org/officeDocument/2006/relationships/oleObject" Target="../embeddings/oleObject24.bin"/><Relationship Id="rId6"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vmlDrawing" Target="../drawings/vmlDrawing25.vml"/><Relationship Id="rId4" Type="http://schemas.openxmlformats.org/officeDocument/2006/relationships/oleObject" Target="../embeddings/oleObject25.bin"/><Relationship Id="rId5" Type="http://schemas.openxmlformats.org/officeDocument/2006/relationships/oleObject" Target="../embeddings/oleObject25.bin"/><Relationship Id="rId6"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vmlDrawing" Target="../drawings/vmlDrawing26.vml"/><Relationship Id="rId4" Type="http://schemas.openxmlformats.org/officeDocument/2006/relationships/oleObject" Target="../embeddings/oleObject26.bin"/><Relationship Id="rId5" Type="http://schemas.openxmlformats.org/officeDocument/2006/relationships/oleObject" Target="../embeddings/oleObject26.bin"/><Relationship Id="rId6"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vmlDrawing" Target="../drawings/vmlDrawing27.vml"/><Relationship Id="rId4" Type="http://schemas.openxmlformats.org/officeDocument/2006/relationships/oleObject" Target="../embeddings/oleObject27.bin"/><Relationship Id="rId5" Type="http://schemas.openxmlformats.org/officeDocument/2006/relationships/oleObject" Target="../embeddings/oleObject27.bin"/><Relationship Id="rId6" Type="http://schemas.openxmlformats.org/officeDocument/2006/relationships/image" Target="../media/image11.png"/><Relationship Id="rId7"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vmlDrawing" Target="../drawings/vmlDrawing28.vml"/><Relationship Id="rId4" Type="http://schemas.openxmlformats.org/officeDocument/2006/relationships/oleObject" Target="../embeddings/oleObject28.bin"/><Relationship Id="rId10" Type="http://schemas.openxmlformats.org/officeDocument/2006/relationships/image" Target="../media/image26.jpg"/><Relationship Id="rId9" Type="http://schemas.openxmlformats.org/officeDocument/2006/relationships/image" Target="../media/image29.jpg"/><Relationship Id="rId5" Type="http://schemas.openxmlformats.org/officeDocument/2006/relationships/oleObject" Target="../embeddings/oleObject28.bin"/><Relationship Id="rId6" Type="http://schemas.openxmlformats.org/officeDocument/2006/relationships/image" Target="../media/image11.png"/><Relationship Id="rId7" Type="http://schemas.openxmlformats.org/officeDocument/2006/relationships/image" Target="../media/image16.jpg"/><Relationship Id="rId8" Type="http://schemas.openxmlformats.org/officeDocument/2006/relationships/image" Target="../media/image2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vmlDrawing" Target="../drawings/vmlDrawing29.vml"/><Relationship Id="rId4" Type="http://schemas.openxmlformats.org/officeDocument/2006/relationships/oleObject" Target="../embeddings/oleObject29.bin"/><Relationship Id="rId5" Type="http://schemas.openxmlformats.org/officeDocument/2006/relationships/oleObject" Target="../embeddings/oleObject29.bin"/><Relationship Id="rId6" Type="http://schemas.openxmlformats.org/officeDocument/2006/relationships/image" Target="../media/image11.png"/><Relationship Id="rId7" Type="http://schemas.openxmlformats.org/officeDocument/2006/relationships/image" Target="../media/image27.jpg"/><Relationship Id="rId8" Type="http://schemas.openxmlformats.org/officeDocument/2006/relationships/image" Target="../media/image1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vmlDrawing" Target="../drawings/vmlDrawing3.vml"/><Relationship Id="rId4" Type="http://schemas.openxmlformats.org/officeDocument/2006/relationships/oleObject" Target="../embeddings/oleObject3.bin"/><Relationship Id="rId5" Type="http://schemas.openxmlformats.org/officeDocument/2006/relationships/oleObject" Target="../embeddings/oleObject3.bin"/><Relationship Id="rId6" Type="http://schemas.openxmlformats.org/officeDocument/2006/relationships/image" Target="../media/image11.png"/><Relationship Id="rId7"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vmlDrawing" Target="../drawings/vmlDrawing30.vml"/><Relationship Id="rId4" Type="http://schemas.openxmlformats.org/officeDocument/2006/relationships/oleObject" Target="../embeddings/oleObject30.bin"/><Relationship Id="rId5" Type="http://schemas.openxmlformats.org/officeDocument/2006/relationships/oleObject" Target="../embeddings/oleObject30.bin"/><Relationship Id="rId6" Type="http://schemas.openxmlformats.org/officeDocument/2006/relationships/image" Target="../media/image11.png"/><Relationship Id="rId7" Type="http://schemas.openxmlformats.org/officeDocument/2006/relationships/image" Target="../media/image2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vmlDrawing" Target="../drawings/vmlDrawing4.vml"/><Relationship Id="rId4" Type="http://schemas.openxmlformats.org/officeDocument/2006/relationships/oleObject" Target="../embeddings/oleObject4.bin"/><Relationship Id="rId9" Type="http://schemas.openxmlformats.org/officeDocument/2006/relationships/hyperlink" Target="https://www.stateofmind.it/tag/scopi-esistenziali/" TargetMode="External"/><Relationship Id="rId5" Type="http://schemas.openxmlformats.org/officeDocument/2006/relationships/oleObject" Target="../embeddings/oleObject4.bin"/><Relationship Id="rId6" Type="http://schemas.openxmlformats.org/officeDocument/2006/relationships/image" Target="../media/image11.png"/><Relationship Id="rId7" Type="http://schemas.openxmlformats.org/officeDocument/2006/relationships/hyperlink" Target="https://www.stateofmind.it/2019/09/carl-rogers-terapia/" TargetMode="External"/><Relationship Id="rId8" Type="http://schemas.openxmlformats.org/officeDocument/2006/relationships/hyperlink" Target="https://www.stateofmind.it/2019/09/carl-rogers-terapia/"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vmlDrawing" Target="../drawings/vmlDrawing5.vml"/><Relationship Id="rId4" Type="http://schemas.openxmlformats.org/officeDocument/2006/relationships/oleObject" Target="../embeddings/oleObject5.bin"/><Relationship Id="rId5" Type="http://schemas.openxmlformats.org/officeDocument/2006/relationships/oleObject" Target="../embeddings/oleObject5.bin"/><Relationship Id="rId6"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vmlDrawing" Target="../drawings/vmlDrawing6.vml"/><Relationship Id="rId4" Type="http://schemas.openxmlformats.org/officeDocument/2006/relationships/oleObject" Target="../embeddings/oleObject6.bin"/><Relationship Id="rId5" Type="http://schemas.openxmlformats.org/officeDocument/2006/relationships/oleObject" Target="../embeddings/oleObject6.bin"/><Relationship Id="rId6" Type="http://schemas.openxmlformats.org/officeDocument/2006/relationships/image" Target="../media/image11.png"/><Relationship Id="rId7"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vmlDrawing" Target="../drawings/vmlDrawing7.vml"/><Relationship Id="rId4" Type="http://schemas.openxmlformats.org/officeDocument/2006/relationships/oleObject" Target="../embeddings/oleObject7.bin"/><Relationship Id="rId5" Type="http://schemas.openxmlformats.org/officeDocument/2006/relationships/oleObject" Target="../embeddings/oleObject7.bin"/><Relationship Id="rId6" Type="http://schemas.openxmlformats.org/officeDocument/2006/relationships/image" Target="../media/image11.png"/><Relationship Id="rId7"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vmlDrawing" Target="../drawings/vmlDrawing8.vml"/><Relationship Id="rId4" Type="http://schemas.openxmlformats.org/officeDocument/2006/relationships/oleObject" Target="../embeddings/oleObject8.bin"/><Relationship Id="rId5" Type="http://schemas.openxmlformats.org/officeDocument/2006/relationships/oleObject" Target="../embeddings/oleObject8.bin"/><Relationship Id="rId6" Type="http://schemas.openxmlformats.org/officeDocument/2006/relationships/image" Target="../media/image11.png"/><Relationship Id="rId7"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vmlDrawing" Target="../drawings/vmlDrawing9.vml"/><Relationship Id="rId4" Type="http://schemas.openxmlformats.org/officeDocument/2006/relationships/oleObject" Target="../embeddings/oleObject9.bin"/><Relationship Id="rId5" Type="http://schemas.openxmlformats.org/officeDocument/2006/relationships/oleObject" Target="../embeddings/oleObject9.bin"/><Relationship Id="rId6" Type="http://schemas.openxmlformats.org/officeDocument/2006/relationships/image" Target="../media/image11.png"/><Relationship Id="rId7"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3612588" y="2894419"/>
            <a:ext cx="5276253"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5400" u="none" cap="none" strike="noStrike">
                <a:solidFill>
                  <a:schemeClr val="accent4"/>
                </a:solidFill>
                <a:latin typeface="Arial Black"/>
                <a:ea typeface="Arial Black"/>
                <a:cs typeface="Arial Black"/>
                <a:sym typeface="Arial Black"/>
              </a:rPr>
              <a:t>#ORIENTAlife</a:t>
            </a:r>
            <a:endParaRPr/>
          </a:p>
        </p:txBody>
      </p:sp>
      <p:sp>
        <p:nvSpPr>
          <p:cNvPr id="89" name="Google Shape;89;p1"/>
          <p:cNvSpPr/>
          <p:nvPr/>
        </p:nvSpPr>
        <p:spPr>
          <a:xfrm>
            <a:off x="-1" y="3845829"/>
            <a:ext cx="12192000" cy="3158005"/>
          </a:xfrm>
          <a:prstGeom prst="rect">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90" name="Google Shape;90;p1"/>
          <p:cNvPicPr preferRelativeResize="0"/>
          <p:nvPr/>
        </p:nvPicPr>
        <p:blipFill rotWithShape="1">
          <a:blip r:embed="rId4">
            <a:alphaModFix/>
          </a:blip>
          <a:srcRect b="0" l="0" r="0" t="0"/>
          <a:stretch/>
        </p:blipFill>
        <p:spPr>
          <a:xfrm>
            <a:off x="237778" y="81200"/>
            <a:ext cx="1940646" cy="1115347"/>
          </a:xfrm>
          <a:prstGeom prst="rect">
            <a:avLst/>
          </a:prstGeom>
          <a:noFill/>
          <a:ln>
            <a:noFill/>
          </a:ln>
        </p:spPr>
      </p:pic>
      <p:pic>
        <p:nvPicPr>
          <p:cNvPr id="91" name="Google Shape;91;p1"/>
          <p:cNvPicPr preferRelativeResize="0"/>
          <p:nvPr/>
        </p:nvPicPr>
        <p:blipFill rotWithShape="1">
          <a:blip r:embed="rId5">
            <a:alphaModFix/>
          </a:blip>
          <a:srcRect b="0" l="0" r="0" t="0"/>
          <a:stretch/>
        </p:blipFill>
        <p:spPr>
          <a:xfrm>
            <a:off x="2653882" y="59035"/>
            <a:ext cx="1110595" cy="1057479"/>
          </a:xfrm>
          <a:prstGeom prst="rect">
            <a:avLst/>
          </a:prstGeom>
          <a:noFill/>
          <a:ln>
            <a:noFill/>
          </a:ln>
        </p:spPr>
      </p:pic>
      <p:pic>
        <p:nvPicPr>
          <p:cNvPr id="92" name="Google Shape;92;p1"/>
          <p:cNvPicPr preferRelativeResize="0"/>
          <p:nvPr/>
        </p:nvPicPr>
        <p:blipFill rotWithShape="1">
          <a:blip r:embed="rId6">
            <a:alphaModFix/>
          </a:blip>
          <a:srcRect b="0" l="0" r="0" t="0"/>
          <a:stretch/>
        </p:blipFill>
        <p:spPr>
          <a:xfrm>
            <a:off x="4693024" y="40581"/>
            <a:ext cx="1900385" cy="1277231"/>
          </a:xfrm>
          <a:prstGeom prst="rect">
            <a:avLst/>
          </a:prstGeom>
          <a:noFill/>
          <a:ln>
            <a:noFill/>
          </a:ln>
        </p:spPr>
      </p:pic>
      <p:pic>
        <p:nvPicPr>
          <p:cNvPr id="93" name="Google Shape;93;p1"/>
          <p:cNvPicPr preferRelativeResize="0"/>
          <p:nvPr/>
        </p:nvPicPr>
        <p:blipFill rotWithShape="1">
          <a:blip r:embed="rId7">
            <a:alphaModFix/>
          </a:blip>
          <a:srcRect b="0" l="0" r="0" t="0"/>
          <a:stretch/>
        </p:blipFill>
        <p:spPr>
          <a:xfrm>
            <a:off x="9776555" y="178544"/>
            <a:ext cx="2194977" cy="937970"/>
          </a:xfrm>
          <a:prstGeom prst="rect">
            <a:avLst/>
          </a:prstGeom>
          <a:noFill/>
          <a:ln>
            <a:noFill/>
          </a:ln>
        </p:spPr>
      </p:pic>
      <p:graphicFrame>
        <p:nvGraphicFramePr>
          <p:cNvPr id="94" name="Google Shape;94;p1"/>
          <p:cNvGraphicFramePr/>
          <p:nvPr/>
        </p:nvGraphicFramePr>
        <p:xfrm>
          <a:off x="4416305" y="1196548"/>
          <a:ext cx="3359389" cy="1815624"/>
        </p:xfrm>
        <a:graphic>
          <a:graphicData uri="http://schemas.openxmlformats.org/presentationml/2006/ole">
            <mc:AlternateContent>
              <mc:Choice Requires="v">
                <p:oleObj r:id="rId8" imgH="1815624" imgW="3359389" progId="" spid="_x0000_s1">
                  <p:embed/>
                </p:oleObj>
              </mc:Choice>
              <mc:Fallback>
                <p:oleObj r:id="rId9" imgH="1815624" imgW="3359389" progId="">
                  <p:embed/>
                  <p:pic>
                    <p:nvPicPr>
                      <p:cNvPr id="94" name="Google Shape;94;p1"/>
                      <p:cNvPicPr preferRelativeResize="0"/>
                      <p:nvPr/>
                    </p:nvPicPr>
                    <p:blipFill rotWithShape="1">
                      <a:blip r:embed="rId10">
                        <a:alphaModFix/>
                      </a:blip>
                      <a:srcRect b="0" l="0" r="0" t="0"/>
                      <a:stretch/>
                    </p:blipFill>
                    <p:spPr>
                      <a:xfrm>
                        <a:off x="4416305" y="1196548"/>
                        <a:ext cx="3359389" cy="1815624"/>
                      </a:xfrm>
                      <a:prstGeom prst="rect">
                        <a:avLst/>
                      </a:prstGeom>
                      <a:noFill/>
                      <a:ln>
                        <a:noFill/>
                      </a:ln>
                    </p:spPr>
                  </p:pic>
                </p:oleObj>
              </mc:Fallback>
            </mc:AlternateContent>
          </a:graphicData>
        </a:graphic>
      </p:graphicFrame>
      <p:sp>
        <p:nvSpPr>
          <p:cNvPr id="95" name="Google Shape;95;p1"/>
          <p:cNvSpPr/>
          <p:nvPr/>
        </p:nvSpPr>
        <p:spPr>
          <a:xfrm>
            <a:off x="0" y="4151198"/>
            <a:ext cx="12192000" cy="2610165"/>
          </a:xfrm>
          <a:prstGeom prst="rect">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5400" u="none" cap="none" strike="noStrike">
                <a:solidFill>
                  <a:schemeClr val="lt1"/>
                </a:solidFill>
                <a:latin typeface="Calibri"/>
                <a:ea typeface="Calibri"/>
                <a:cs typeface="Calibri"/>
                <a:sym typeface="Calibri"/>
              </a:rPr>
              <a:t>IKIGAI per le scuole</a:t>
            </a:r>
            <a:endParaRPr/>
          </a:p>
        </p:txBody>
      </p:sp>
      <p:pic>
        <p:nvPicPr>
          <p:cNvPr id="96" name="Google Shape;96;p1"/>
          <p:cNvPicPr preferRelativeResize="0"/>
          <p:nvPr/>
        </p:nvPicPr>
        <p:blipFill rotWithShape="1">
          <a:blip r:embed="rId11">
            <a:alphaModFix/>
          </a:blip>
          <a:srcRect b="0" l="0" r="0" t="0"/>
          <a:stretch/>
        </p:blipFill>
        <p:spPr>
          <a:xfrm>
            <a:off x="7293174" y="244778"/>
            <a:ext cx="1736415" cy="68599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0"/>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2" name="Google Shape;262;p10"/>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3" name="Google Shape;263;p10"/>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4" name="Google Shape;264;p10"/>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5" name="Google Shape;265;p10"/>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6" name="Google Shape;266;p10"/>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7" name="Google Shape;267;p10"/>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68" name="Google Shape;268;p10"/>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69" name="Google Shape;269;p10"/>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70" name="Google Shape;270;p10"/>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71" name="Google Shape;271;p10"/>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272" name="Google Shape;272;p10"/>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272" name="Google Shape;272;p10"/>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273" name="Google Shape;273;p10"/>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74" name="Google Shape;274;p10"/>
          <p:cNvSpPr txBox="1"/>
          <p:nvPr/>
        </p:nvSpPr>
        <p:spPr>
          <a:xfrm>
            <a:off x="1432560" y="995680"/>
            <a:ext cx="9215120"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400" u="none" cap="none" strike="noStrike">
                <a:solidFill>
                  <a:schemeClr val="dk1"/>
                </a:solidFill>
                <a:latin typeface="Calibri"/>
                <a:ea typeface="Calibri"/>
                <a:cs typeface="Calibri"/>
                <a:sym typeface="Calibri"/>
              </a:rPr>
              <a:t>Bisogna tenere presente che i confini tra le varie aree sono in continuo movimento nel tempo, inoltre è stimolante anche rivedere periodicamente la propria visione dell’IKIGAI, perché tante variabili potrebbero determinare degli scostamenti nelle aree</a:t>
            </a:r>
            <a:r>
              <a:rPr b="0" i="0" lang="en-US" sz="2400" u="none" cap="none" strike="noStrike">
                <a:solidFill>
                  <a:schemeClr val="dk1"/>
                </a:solidFill>
                <a:latin typeface="Rockwell"/>
                <a:ea typeface="Rockwell"/>
                <a:cs typeface="Rockwell"/>
                <a:sym typeface="Rockwell"/>
              </a:rPr>
              <a:t>.</a:t>
            </a:r>
            <a:endParaRPr/>
          </a:p>
        </p:txBody>
      </p:sp>
      <p:pic>
        <p:nvPicPr>
          <p:cNvPr id="275" name="Google Shape;275;p10"/>
          <p:cNvPicPr preferRelativeResize="0"/>
          <p:nvPr/>
        </p:nvPicPr>
        <p:blipFill rotWithShape="1">
          <a:blip r:embed="rId7">
            <a:alphaModFix/>
          </a:blip>
          <a:srcRect b="0" l="0" r="0" t="0"/>
          <a:stretch/>
        </p:blipFill>
        <p:spPr>
          <a:xfrm>
            <a:off x="3297410" y="3108479"/>
            <a:ext cx="5352415" cy="258667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11"/>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1" name="Google Shape;281;p11"/>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2" name="Google Shape;282;p11"/>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3" name="Google Shape;283;p11"/>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4" name="Google Shape;284;p11"/>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5" name="Google Shape;285;p11"/>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6" name="Google Shape;286;p11"/>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87" name="Google Shape;287;p11"/>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88" name="Google Shape;288;p11"/>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89" name="Google Shape;289;p11"/>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90" name="Google Shape;290;p11"/>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291" name="Google Shape;291;p11"/>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291" name="Google Shape;291;p11"/>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292" name="Google Shape;292;p11"/>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93" name="Google Shape;293;p11"/>
          <p:cNvSpPr txBox="1"/>
          <p:nvPr/>
        </p:nvSpPr>
        <p:spPr>
          <a:xfrm>
            <a:off x="1877829" y="840483"/>
            <a:ext cx="8199120" cy="415498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0" i="0" sz="24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0" i="0" sz="24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0" i="0" sz="24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3200" u="none" cap="none" strike="noStrike">
                <a:solidFill>
                  <a:srgbClr val="00B050"/>
                </a:solidFill>
                <a:latin typeface="Calibri"/>
                <a:ea typeface="Calibri"/>
                <a:cs typeface="Calibri"/>
                <a:sym typeface="Calibri"/>
              </a:rPr>
              <a:t>La tesi dell’Ikigai è la seguente:</a:t>
            </a:r>
            <a:endParaRPr/>
          </a:p>
          <a:p>
            <a:pPr indent="0" lvl="0" marL="0" marR="0" rtl="0" algn="just">
              <a:spcBef>
                <a:spcPts val="0"/>
              </a:spcBef>
              <a:spcAft>
                <a:spcPts val="0"/>
              </a:spcAft>
              <a:buNone/>
            </a:pPr>
            <a:r>
              <a:t/>
            </a:r>
            <a:endParaRPr b="1" i="0" sz="3200" u="none" cap="none" strike="noStrike">
              <a:solidFill>
                <a:srgbClr val="00B050"/>
              </a:solidFill>
              <a:latin typeface="Calibri"/>
              <a:ea typeface="Calibri"/>
              <a:cs typeface="Calibri"/>
              <a:sym typeface="Calibri"/>
            </a:endParaRPr>
          </a:p>
          <a:p>
            <a:pPr indent="0" lvl="0" marL="0" marR="0" rtl="0" algn="just">
              <a:spcBef>
                <a:spcPts val="0"/>
              </a:spcBef>
              <a:spcAft>
                <a:spcPts val="0"/>
              </a:spcAft>
              <a:buNone/>
            </a:pPr>
            <a:r>
              <a:rPr b="1" i="1" lang="en-US" sz="3200" u="none" cap="none" strike="noStrike">
                <a:solidFill>
                  <a:srgbClr val="00B050"/>
                </a:solidFill>
                <a:latin typeface="Calibri"/>
                <a:ea typeface="Calibri"/>
                <a:cs typeface="Calibri"/>
                <a:sym typeface="Calibri"/>
              </a:rPr>
              <a:t>«Se scopri qualcosa che ami fare continuerai a farlo fino a diventare bravo, e se questa cosa è utile al mondo e potrebbe essere qualcosa per cui essere pagato, raggiungerai un equilibrio.»</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12"/>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99" name="Google Shape;299;p12"/>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0" name="Google Shape;300;p12"/>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1" name="Google Shape;301;p12"/>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2" name="Google Shape;302;p12"/>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3" name="Google Shape;303;p12"/>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4" name="Google Shape;304;p12"/>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5" name="Google Shape;305;p12"/>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06" name="Google Shape;306;p12"/>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07" name="Google Shape;307;p12"/>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8" name="Google Shape;308;p12"/>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309" name="Google Shape;309;p12"/>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309" name="Google Shape;309;p12"/>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310" name="Google Shape;310;p12"/>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1" name="Google Shape;311;p12"/>
          <p:cNvSpPr txBox="1"/>
          <p:nvPr/>
        </p:nvSpPr>
        <p:spPr>
          <a:xfrm>
            <a:off x="929141" y="696686"/>
            <a:ext cx="2835464" cy="511193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0" i="0" lang="en-US" sz="1600" u="none" cap="none" strike="noStrike">
                <a:solidFill>
                  <a:srgbClr val="262626"/>
                </a:solidFill>
                <a:latin typeface="Calibri"/>
                <a:ea typeface="Calibri"/>
                <a:cs typeface="Calibri"/>
                <a:sym typeface="Calibri"/>
              </a:rPr>
              <a:t>Perché:</a:t>
            </a:r>
            <a:endParaRPr/>
          </a:p>
          <a:p>
            <a:pPr indent="-116840" lvl="0" marL="0" marR="0" rtl="0" algn="just">
              <a:lnSpc>
                <a:spcPct val="90000"/>
              </a:lnSpc>
              <a:spcBef>
                <a:spcPts val="920"/>
              </a:spcBef>
              <a:spcAft>
                <a:spcPts val="0"/>
              </a:spcAft>
              <a:buClr>
                <a:schemeClr val="accent1"/>
              </a:buClr>
              <a:buSzPts val="1840"/>
              <a:buFont typeface="Arial"/>
              <a:buChar char="•"/>
            </a:pPr>
            <a:r>
              <a:rPr b="0" i="0" lang="en-US" sz="1600" u="none" cap="none" strike="noStrike">
                <a:solidFill>
                  <a:srgbClr val="262626"/>
                </a:solidFill>
                <a:latin typeface="Calibri"/>
                <a:ea typeface="Calibri"/>
                <a:cs typeface="Calibri"/>
                <a:sym typeface="Calibri"/>
              </a:rPr>
              <a:t>se fai quello che ami e lo sai fare bene hai trovato la tua </a:t>
            </a:r>
            <a:r>
              <a:rPr b="1" i="0" lang="en-US" sz="1600" u="none" cap="none" strike="noStrike">
                <a:solidFill>
                  <a:srgbClr val="262626"/>
                </a:solidFill>
                <a:latin typeface="Calibri"/>
                <a:ea typeface="Calibri"/>
                <a:cs typeface="Calibri"/>
                <a:sym typeface="Calibri"/>
              </a:rPr>
              <a:t>passione,</a:t>
            </a:r>
            <a:r>
              <a:rPr b="0" i="0" lang="en-US" sz="1600" u="none" cap="none" strike="noStrike">
                <a:solidFill>
                  <a:srgbClr val="262626"/>
                </a:solidFill>
                <a:latin typeface="Calibri"/>
                <a:ea typeface="Calibri"/>
                <a:cs typeface="Calibri"/>
                <a:sym typeface="Calibri"/>
              </a:rPr>
              <a:t> quindi la prima domanda è: </a:t>
            </a:r>
            <a:r>
              <a:rPr b="1" i="0" lang="en-US" sz="1600" u="none" cap="none" strike="noStrike">
                <a:solidFill>
                  <a:srgbClr val="262626"/>
                </a:solidFill>
                <a:latin typeface="Calibri"/>
                <a:ea typeface="Calibri"/>
                <a:cs typeface="Calibri"/>
                <a:sym typeface="Calibri"/>
              </a:rPr>
              <a:t>Cosa mi piace?</a:t>
            </a:r>
            <a:endParaRPr b="0" i="0" sz="1600" u="none" cap="none" strike="noStrike">
              <a:solidFill>
                <a:srgbClr val="262626"/>
              </a:solidFill>
              <a:latin typeface="Calibri"/>
              <a:ea typeface="Calibri"/>
              <a:cs typeface="Calibri"/>
              <a:sym typeface="Calibri"/>
            </a:endParaRPr>
          </a:p>
          <a:p>
            <a:pPr indent="-116840" lvl="0" marL="0" marR="0" rtl="0" algn="just">
              <a:lnSpc>
                <a:spcPct val="90000"/>
              </a:lnSpc>
              <a:spcBef>
                <a:spcPts val="920"/>
              </a:spcBef>
              <a:spcAft>
                <a:spcPts val="0"/>
              </a:spcAft>
              <a:buClr>
                <a:schemeClr val="accent1"/>
              </a:buClr>
              <a:buSzPts val="1840"/>
              <a:buFont typeface="Arial"/>
              <a:buChar char="•"/>
            </a:pPr>
            <a:r>
              <a:rPr b="0" i="0" lang="en-US" sz="1600" u="none" cap="none" strike="noStrike">
                <a:solidFill>
                  <a:srgbClr val="262626"/>
                </a:solidFill>
                <a:latin typeface="Calibri"/>
                <a:ea typeface="Calibri"/>
                <a:cs typeface="Calibri"/>
                <a:sym typeface="Calibri"/>
              </a:rPr>
              <a:t>se quello che ami fare è utile al mondo hai trovato la tua </a:t>
            </a:r>
            <a:r>
              <a:rPr b="1" i="0" lang="en-US" sz="1600" u="none" cap="none" strike="noStrike">
                <a:solidFill>
                  <a:srgbClr val="262626"/>
                </a:solidFill>
                <a:latin typeface="Calibri"/>
                <a:ea typeface="Calibri"/>
                <a:cs typeface="Calibri"/>
                <a:sym typeface="Calibri"/>
              </a:rPr>
              <a:t>missione,</a:t>
            </a:r>
            <a:r>
              <a:rPr b="0" i="0" lang="en-US" sz="1600" u="none" cap="none" strike="noStrike">
                <a:solidFill>
                  <a:srgbClr val="262626"/>
                </a:solidFill>
                <a:latin typeface="Calibri"/>
                <a:ea typeface="Calibri"/>
                <a:cs typeface="Calibri"/>
                <a:sym typeface="Calibri"/>
              </a:rPr>
              <a:t> quindi la seconda domanda è: </a:t>
            </a:r>
            <a:r>
              <a:rPr b="1" i="0" lang="en-US" sz="1600" u="none" cap="none" strike="noStrike">
                <a:solidFill>
                  <a:srgbClr val="262626"/>
                </a:solidFill>
                <a:latin typeface="Calibri"/>
                <a:ea typeface="Calibri"/>
                <a:cs typeface="Calibri"/>
                <a:sym typeface="Calibri"/>
              </a:rPr>
              <a:t>Cosa sai fare?</a:t>
            </a:r>
            <a:endParaRPr b="0" i="0" sz="1600" u="none" cap="none" strike="noStrike">
              <a:solidFill>
                <a:srgbClr val="262626"/>
              </a:solidFill>
              <a:latin typeface="Calibri"/>
              <a:ea typeface="Calibri"/>
              <a:cs typeface="Calibri"/>
              <a:sym typeface="Calibri"/>
            </a:endParaRPr>
          </a:p>
          <a:p>
            <a:pPr indent="-116840" lvl="0" marL="0" marR="0" rtl="0" algn="just">
              <a:lnSpc>
                <a:spcPct val="90000"/>
              </a:lnSpc>
              <a:spcBef>
                <a:spcPts val="920"/>
              </a:spcBef>
              <a:spcAft>
                <a:spcPts val="0"/>
              </a:spcAft>
              <a:buClr>
                <a:schemeClr val="accent1"/>
              </a:buClr>
              <a:buSzPts val="1840"/>
              <a:buFont typeface="Arial"/>
              <a:buChar char="•"/>
            </a:pPr>
            <a:r>
              <a:rPr b="0" i="0" lang="en-US" sz="1600" u="none" cap="none" strike="noStrike">
                <a:solidFill>
                  <a:srgbClr val="262626"/>
                </a:solidFill>
                <a:latin typeface="Calibri"/>
                <a:ea typeface="Calibri"/>
                <a:cs typeface="Calibri"/>
                <a:sym typeface="Calibri"/>
              </a:rPr>
              <a:t>se diventi così bravo nel fare qualcosa hai trovato la tua </a:t>
            </a:r>
            <a:r>
              <a:rPr b="1" i="0" lang="en-US" sz="1600" u="none" cap="none" strike="noStrike">
                <a:solidFill>
                  <a:srgbClr val="262626"/>
                </a:solidFill>
                <a:latin typeface="Calibri"/>
                <a:ea typeface="Calibri"/>
                <a:cs typeface="Calibri"/>
                <a:sym typeface="Calibri"/>
              </a:rPr>
              <a:t>professione,</a:t>
            </a:r>
            <a:r>
              <a:rPr b="0" i="0" lang="en-US" sz="1600" u="none" cap="none" strike="noStrike">
                <a:solidFill>
                  <a:srgbClr val="262626"/>
                </a:solidFill>
                <a:latin typeface="Calibri"/>
                <a:ea typeface="Calibri"/>
                <a:cs typeface="Calibri"/>
                <a:sym typeface="Calibri"/>
              </a:rPr>
              <a:t> quindi la terza domanda è: </a:t>
            </a:r>
            <a:r>
              <a:rPr b="1" i="0" lang="en-US" sz="1600" u="none" cap="none" strike="noStrike">
                <a:solidFill>
                  <a:srgbClr val="262626"/>
                </a:solidFill>
                <a:latin typeface="Calibri"/>
                <a:ea typeface="Calibri"/>
                <a:cs typeface="Calibri"/>
                <a:sym typeface="Calibri"/>
              </a:rPr>
              <a:t>Di cosa ha bisogno il mondo?</a:t>
            </a:r>
            <a:endParaRPr b="0" i="0" sz="1600" u="none" cap="none" strike="noStrike">
              <a:solidFill>
                <a:srgbClr val="262626"/>
              </a:solidFill>
              <a:latin typeface="Calibri"/>
              <a:ea typeface="Calibri"/>
              <a:cs typeface="Calibri"/>
              <a:sym typeface="Calibri"/>
            </a:endParaRPr>
          </a:p>
          <a:p>
            <a:pPr indent="-116840" lvl="0" marL="0" marR="0" rtl="0" algn="just">
              <a:lnSpc>
                <a:spcPct val="90000"/>
              </a:lnSpc>
              <a:spcBef>
                <a:spcPts val="920"/>
              </a:spcBef>
              <a:spcAft>
                <a:spcPts val="0"/>
              </a:spcAft>
              <a:buClr>
                <a:schemeClr val="accent1"/>
              </a:buClr>
              <a:buSzPts val="1840"/>
              <a:buFont typeface="Arial"/>
              <a:buChar char="•"/>
            </a:pPr>
            <a:r>
              <a:rPr b="0" i="0" lang="en-US" sz="1600" u="none" cap="none" strike="noStrike">
                <a:solidFill>
                  <a:srgbClr val="262626"/>
                </a:solidFill>
                <a:latin typeface="Calibri"/>
                <a:ea typeface="Calibri"/>
                <a:cs typeface="Calibri"/>
                <a:sym typeface="Calibri"/>
              </a:rPr>
              <a:t>e se il mondo ti ripaga per fare qualcosa di utile hai trovato la tua </a:t>
            </a:r>
            <a:r>
              <a:rPr b="1" i="0" lang="en-US" sz="1600" u="none" cap="none" strike="noStrike">
                <a:solidFill>
                  <a:srgbClr val="262626"/>
                </a:solidFill>
                <a:latin typeface="Calibri"/>
                <a:ea typeface="Calibri"/>
                <a:cs typeface="Calibri"/>
                <a:sym typeface="Calibri"/>
              </a:rPr>
              <a:t>vocazione,</a:t>
            </a:r>
            <a:r>
              <a:rPr b="0" i="0" lang="en-US" sz="1600" u="none" cap="none" strike="noStrike">
                <a:solidFill>
                  <a:srgbClr val="262626"/>
                </a:solidFill>
                <a:latin typeface="Calibri"/>
                <a:ea typeface="Calibri"/>
                <a:cs typeface="Calibri"/>
                <a:sym typeface="Calibri"/>
              </a:rPr>
              <a:t> quindi la quarta domanda è: </a:t>
            </a:r>
            <a:r>
              <a:rPr b="1" i="0" lang="en-US" sz="1600" u="none" cap="none" strike="noStrike">
                <a:solidFill>
                  <a:srgbClr val="262626"/>
                </a:solidFill>
                <a:latin typeface="Calibri"/>
                <a:ea typeface="Calibri"/>
                <a:cs typeface="Calibri"/>
                <a:sym typeface="Calibri"/>
              </a:rPr>
              <a:t>Per cosa potrei essere pagato?</a:t>
            </a:r>
            <a:endParaRPr b="0" i="0" sz="1600" u="none" cap="none" strike="noStrike">
              <a:solidFill>
                <a:srgbClr val="262626"/>
              </a:solidFill>
              <a:latin typeface="Calibri"/>
              <a:ea typeface="Calibri"/>
              <a:cs typeface="Calibri"/>
              <a:sym typeface="Calibri"/>
            </a:endParaRPr>
          </a:p>
        </p:txBody>
      </p:sp>
      <p:pic>
        <p:nvPicPr>
          <p:cNvPr descr="Immagine che contiene testo, clipart&#10;&#10;Descrizione generata automaticamente" id="312" name="Google Shape;312;p12"/>
          <p:cNvPicPr preferRelativeResize="0"/>
          <p:nvPr/>
        </p:nvPicPr>
        <p:blipFill rotWithShape="1">
          <a:blip r:embed="rId7">
            <a:alphaModFix/>
          </a:blip>
          <a:srcRect b="0" l="0" r="0" t="0"/>
          <a:stretch/>
        </p:blipFill>
        <p:spPr>
          <a:xfrm>
            <a:off x="5435910" y="1688402"/>
            <a:ext cx="6098041" cy="343014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3"/>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8" name="Google Shape;318;p13"/>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9" name="Google Shape;319;p13"/>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0" name="Google Shape;320;p13"/>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1" name="Google Shape;321;p13"/>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2" name="Google Shape;322;p13"/>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3" name="Google Shape;323;p13"/>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4" name="Google Shape;324;p13"/>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25" name="Google Shape;325;p13"/>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26" name="Google Shape;326;p13"/>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27" name="Google Shape;327;p13"/>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328" name="Google Shape;328;p13"/>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328" name="Google Shape;328;p13"/>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329" name="Google Shape;329;p13"/>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0" name="Google Shape;330;p13"/>
          <p:cNvSpPr txBox="1"/>
          <p:nvPr/>
        </p:nvSpPr>
        <p:spPr>
          <a:xfrm>
            <a:off x="1141413" y="618518"/>
            <a:ext cx="9905998" cy="1667482"/>
          </a:xfrm>
          <a:prstGeom prst="rect">
            <a:avLst/>
          </a:prstGeom>
          <a:noFill/>
          <a:ln>
            <a:noFill/>
          </a:ln>
        </p:spPr>
        <p:txBody>
          <a:bodyPr anchorCtr="0" anchor="ctr" bIns="45700" lIns="91425" spcFirstLastPara="1" rIns="91425" wrap="square" tIns="45700">
            <a:normAutofit lnSpcReduction="10000"/>
          </a:bodyPr>
          <a:lstStyle/>
          <a:p>
            <a:pPr indent="0" lvl="0" marL="0" marR="0" rtl="0" algn="just">
              <a:lnSpc>
                <a:spcPct val="90000"/>
              </a:lnSpc>
              <a:spcBef>
                <a:spcPts val="0"/>
              </a:spcBef>
              <a:spcAft>
                <a:spcPts val="0"/>
              </a:spcAft>
              <a:buNone/>
            </a:pPr>
            <a:r>
              <a:rPr b="1" i="0" lang="en-US" sz="1700" u="none" cap="none" strike="noStrike">
                <a:solidFill>
                  <a:srgbClr val="FF0000"/>
                </a:solidFill>
                <a:latin typeface="Calibri"/>
                <a:ea typeface="Calibri"/>
                <a:cs typeface="Calibri"/>
                <a:sym typeface="Calibri"/>
              </a:rPr>
              <a:t>AVERE LE DOMANDE GIUSTE RENDE PIÙ FACILE TROVARE LE RISPOSTE. POCHI DI NOI TROVANO LA LORO PASSIONE DA GIOVANI, ED IN OGNI CASO È SEMPRE UNA SCOPERTA</a:t>
            </a:r>
            <a:r>
              <a:rPr b="0" i="0" lang="en-US" sz="1700" u="none" cap="none" strike="noStrike">
                <a:solidFill>
                  <a:schemeClr val="dk1"/>
                </a:solidFill>
                <a:latin typeface="Calibri"/>
                <a:ea typeface="Calibri"/>
                <a:cs typeface="Calibri"/>
                <a:sym typeface="Calibri"/>
              </a:rPr>
              <a:t>.</a:t>
            </a:r>
            <a:endParaRPr/>
          </a:p>
          <a:p>
            <a:pPr indent="0" lvl="0" marL="0" marR="0" rtl="0" algn="just">
              <a:lnSpc>
                <a:spcPct val="90000"/>
              </a:lnSpc>
              <a:spcBef>
                <a:spcPts val="600"/>
              </a:spcBef>
              <a:spcAft>
                <a:spcPts val="0"/>
              </a:spcAft>
              <a:buNone/>
            </a:pPr>
            <a:r>
              <a:rPr b="0" i="0" lang="en-US" sz="1700" u="none" cap="none" strike="noStrike">
                <a:solidFill>
                  <a:schemeClr val="dk1"/>
                </a:solidFill>
                <a:latin typeface="Calibri"/>
                <a:ea typeface="Calibri"/>
                <a:cs typeface="Calibri"/>
                <a:sym typeface="Calibri"/>
              </a:rPr>
              <a:t>AD ESEMPIO, PONIAMO CHE VOGLIAMO METTERCI A FREQUENTARE UN DETERMINATO INDIRIZZO DI STUDI. </a:t>
            </a:r>
            <a:endParaRPr/>
          </a:p>
          <a:p>
            <a:pPr indent="0" lvl="0" marL="0" marR="0" rtl="0" algn="just">
              <a:lnSpc>
                <a:spcPct val="90000"/>
              </a:lnSpc>
              <a:spcBef>
                <a:spcPts val="600"/>
              </a:spcBef>
              <a:spcAft>
                <a:spcPts val="0"/>
              </a:spcAft>
              <a:buNone/>
            </a:pPr>
            <a:r>
              <a:rPr b="0" i="0" lang="en-US" sz="1700" u="none" cap="none" strike="noStrike">
                <a:solidFill>
                  <a:schemeClr val="dk1"/>
                </a:solidFill>
                <a:latin typeface="Calibri"/>
                <a:ea typeface="Calibri"/>
                <a:cs typeface="Calibri"/>
                <a:sym typeface="Calibri"/>
              </a:rPr>
              <a:t>POTREMMO CHIEDERCI SE È QUALCOSA CHE RISPONDE A TUTTE E QUATTRO LE ISTANZE DELL’IKIGAI PRIMA DI FARLO. MI PIACE? POTREI AMARLO? POTREI DIVENTARE BRAVO? POTREBBE ESSERE UN LAVORO? QUESTO PORTA AD ALTRE DOMANDE, AD ESEMPIO, SE NON LO SO FARE LO POSSO IMPARARE?</a:t>
            </a:r>
            <a:endParaRPr/>
          </a:p>
          <a:p>
            <a:pPr indent="0" lvl="0" marL="0" marR="0" rtl="0" algn="l">
              <a:lnSpc>
                <a:spcPct val="90000"/>
              </a:lnSpc>
              <a:spcBef>
                <a:spcPts val="600"/>
              </a:spcBef>
              <a:spcAft>
                <a:spcPts val="0"/>
              </a:spcAft>
              <a:buNone/>
            </a:pPr>
            <a:r>
              <a:t/>
            </a:r>
            <a:endParaRPr b="0" i="0" sz="1400" u="none" cap="none" strike="noStrike">
              <a:solidFill>
                <a:schemeClr val="dk1"/>
              </a:solidFill>
              <a:latin typeface="Calibri"/>
              <a:ea typeface="Calibri"/>
              <a:cs typeface="Calibri"/>
              <a:sym typeface="Calibri"/>
            </a:endParaRPr>
          </a:p>
        </p:txBody>
      </p:sp>
      <p:pic>
        <p:nvPicPr>
          <p:cNvPr descr="Immagine che contiene testo, persona" id="331" name="Google Shape;331;p13"/>
          <p:cNvPicPr preferRelativeResize="0"/>
          <p:nvPr/>
        </p:nvPicPr>
        <p:blipFill rotWithShape="1">
          <a:blip r:embed="rId7">
            <a:alphaModFix/>
          </a:blip>
          <a:srcRect b="14667" l="0" r="0" t="22881"/>
          <a:stretch/>
        </p:blipFill>
        <p:spPr>
          <a:xfrm>
            <a:off x="1141412" y="2286001"/>
            <a:ext cx="10284794" cy="317116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14"/>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7" name="Google Shape;337;p14"/>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8" name="Google Shape;338;p14"/>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9" name="Google Shape;339;p14"/>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0" name="Google Shape;340;p14"/>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1" name="Google Shape;341;p14"/>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2" name="Google Shape;342;p14"/>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3" name="Google Shape;343;p14"/>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44" name="Google Shape;344;p14"/>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45" name="Google Shape;345;p14"/>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6" name="Google Shape;346;p14"/>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347" name="Google Shape;347;p14"/>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347" name="Google Shape;347;p14"/>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348" name="Google Shape;348;p14"/>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9" name="Google Shape;349;p14"/>
          <p:cNvSpPr txBox="1"/>
          <p:nvPr/>
        </p:nvSpPr>
        <p:spPr>
          <a:xfrm>
            <a:off x="1391920" y="2479040"/>
            <a:ext cx="4561841" cy="2458720"/>
          </a:xfrm>
          <a:prstGeom prst="rect">
            <a:avLst/>
          </a:prstGeom>
          <a:noFill/>
          <a:ln>
            <a:noFill/>
          </a:ln>
        </p:spPr>
        <p:txBody>
          <a:bodyPr anchorCtr="0" anchor="t" bIns="45700" lIns="91425" spcFirstLastPara="1" rIns="91425" wrap="square" tIns="45700">
            <a:normAutofit fontScale="25000" lnSpcReduction="20000"/>
          </a:bodyPr>
          <a:lstStyle/>
          <a:p>
            <a:pPr indent="0" lvl="0" marL="0" marR="0" rtl="0" algn="just">
              <a:lnSpc>
                <a:spcPct val="110000"/>
              </a:lnSpc>
              <a:spcBef>
                <a:spcPts val="0"/>
              </a:spcBef>
              <a:spcAft>
                <a:spcPts val="0"/>
              </a:spcAft>
              <a:buNone/>
            </a:pPr>
            <a:r>
              <a:rPr b="0" i="0" lang="en-US" sz="8000" u="none" cap="none" strike="noStrike">
                <a:solidFill>
                  <a:schemeClr val="dk1"/>
                </a:solidFill>
                <a:latin typeface="Calibri"/>
                <a:ea typeface="Calibri"/>
                <a:cs typeface="Calibri"/>
                <a:sym typeface="Calibri"/>
              </a:rPr>
              <a:t>La maggioranza dei genitori non ha gli strumenti per orientare i figli in una realtà complessa, anzi la maggior parte di noi inizia a conoscersi e a capire cosa ci piace intorno ai quaranta anni, secondo un’affermazione di Abraham Maslow lo psicologo umanista che ha studiato la gerarchia dei nostri bisogni rappresentata in una piramide.</a:t>
            </a:r>
            <a:endParaRPr/>
          </a:p>
          <a:p>
            <a:pPr indent="158750" lvl="0" marL="0" marR="0" rtl="0" algn="l">
              <a:lnSpc>
                <a:spcPct val="110000"/>
              </a:lnSpc>
              <a:spcBef>
                <a:spcPts val="600"/>
              </a:spcBef>
              <a:spcAft>
                <a:spcPts val="0"/>
              </a:spcAft>
              <a:buClr>
                <a:schemeClr val="dk1"/>
              </a:buClr>
              <a:buSzPct val="125000"/>
              <a:buFont typeface="Arial"/>
              <a:buNone/>
            </a:pPr>
            <a:r>
              <a:t/>
            </a:r>
            <a:endParaRPr b="0" i="0" sz="8000" u="none" cap="none" strike="noStrike">
              <a:solidFill>
                <a:schemeClr val="dk1"/>
              </a:solidFill>
              <a:latin typeface="Calibri"/>
              <a:ea typeface="Calibri"/>
              <a:cs typeface="Calibri"/>
              <a:sym typeface="Calibri"/>
            </a:endParaRPr>
          </a:p>
          <a:p>
            <a:pPr indent="43656" lvl="0" marL="0" marR="0" rtl="0" algn="l">
              <a:lnSpc>
                <a:spcPct val="110000"/>
              </a:lnSpc>
              <a:spcBef>
                <a:spcPts val="600"/>
              </a:spcBef>
              <a:spcAft>
                <a:spcPts val="0"/>
              </a:spcAft>
              <a:buClr>
                <a:schemeClr val="dk1"/>
              </a:buClr>
              <a:buSzPct val="125000"/>
              <a:buFont typeface="Arial"/>
              <a:buNone/>
            </a:pPr>
            <a:r>
              <a:t/>
            </a:r>
            <a:endParaRPr b="0" i="0" sz="2200" u="none" cap="none" strike="noStrike">
              <a:solidFill>
                <a:schemeClr val="dk1"/>
              </a:solidFill>
              <a:latin typeface="Calibri"/>
              <a:ea typeface="Calibri"/>
              <a:cs typeface="Calibri"/>
              <a:sym typeface="Calibri"/>
            </a:endParaRPr>
          </a:p>
        </p:txBody>
      </p:sp>
      <p:pic>
        <p:nvPicPr>
          <p:cNvPr id="350" name="Google Shape;350;p14"/>
          <p:cNvPicPr preferRelativeResize="0"/>
          <p:nvPr/>
        </p:nvPicPr>
        <p:blipFill rotWithShape="1">
          <a:blip r:embed="rId7">
            <a:alphaModFix/>
          </a:blip>
          <a:srcRect b="0" l="0" r="0" t="0"/>
          <a:stretch/>
        </p:blipFill>
        <p:spPr>
          <a:xfrm>
            <a:off x="6543303" y="1233486"/>
            <a:ext cx="4722285" cy="3541714"/>
          </a:xfrm>
          <a:prstGeom prst="rect">
            <a:avLst/>
          </a:prstGeom>
          <a:solidFill>
            <a:srgbClr val="FFFFFF"/>
          </a:solid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15"/>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6" name="Google Shape;356;p15"/>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7" name="Google Shape;357;p15"/>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8" name="Google Shape;358;p15"/>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9" name="Google Shape;359;p15"/>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0" name="Google Shape;360;p15"/>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1" name="Google Shape;361;p15"/>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2" name="Google Shape;362;p15"/>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63" name="Google Shape;363;p15"/>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64" name="Google Shape;364;p15"/>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5" name="Google Shape;365;p15"/>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366" name="Google Shape;366;p15"/>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366" name="Google Shape;366;p15"/>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367" name="Google Shape;367;p15"/>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8" name="Google Shape;368;p15"/>
          <p:cNvSpPr txBox="1"/>
          <p:nvPr/>
        </p:nvSpPr>
        <p:spPr>
          <a:xfrm>
            <a:off x="929140" y="708117"/>
            <a:ext cx="2977841" cy="5274394"/>
          </a:xfrm>
          <a:prstGeom prst="rect">
            <a:avLst/>
          </a:prstGeom>
          <a:noFill/>
          <a:ln>
            <a:noFill/>
          </a:ln>
        </p:spPr>
        <p:txBody>
          <a:bodyPr anchorCtr="0" anchor="t" bIns="45700" lIns="91425" spcFirstLastPara="1" rIns="91425" wrap="square" tIns="45700">
            <a:normAutofit/>
          </a:bodyPr>
          <a:lstStyle/>
          <a:p>
            <a:pPr indent="0" lvl="0" marL="0" marR="0" rtl="0" algn="just">
              <a:spcBef>
                <a:spcPts val="0"/>
              </a:spcBef>
              <a:spcAft>
                <a:spcPts val="0"/>
              </a:spcAft>
              <a:buNone/>
            </a:pPr>
            <a:r>
              <a:rPr b="1" i="0" lang="en-US" sz="2000" u="none" cap="none" strike="noStrike">
                <a:solidFill>
                  <a:srgbClr val="262626"/>
                </a:solidFill>
                <a:latin typeface="Calibri"/>
                <a:ea typeface="Calibri"/>
                <a:cs typeface="Calibri"/>
                <a:sym typeface="Calibri"/>
              </a:rPr>
              <a:t>La nostra responsabilità</a:t>
            </a:r>
            <a:endParaRPr b="1" i="0" sz="2000" u="none" cap="none" strike="noStrike">
              <a:solidFill>
                <a:srgbClr val="262626"/>
              </a:solidFill>
              <a:latin typeface="Calibri"/>
              <a:ea typeface="Calibri"/>
              <a:cs typeface="Calibri"/>
              <a:sym typeface="Calibri"/>
            </a:endParaRPr>
          </a:p>
          <a:p>
            <a:pPr indent="0" lvl="0" marL="0" marR="0" rtl="0" algn="just">
              <a:spcBef>
                <a:spcPts val="1000"/>
              </a:spcBef>
              <a:spcAft>
                <a:spcPts val="0"/>
              </a:spcAft>
              <a:buNone/>
            </a:pPr>
            <a:r>
              <a:rPr b="0" i="0" lang="en-US" sz="2000" u="none" cap="none" strike="noStrike">
                <a:solidFill>
                  <a:srgbClr val="262626"/>
                </a:solidFill>
                <a:latin typeface="Calibri"/>
                <a:ea typeface="Calibri"/>
                <a:cs typeface="Calibri"/>
                <a:sym typeface="Calibri"/>
              </a:rPr>
              <a:t>Consapevoli del nostro ruolo educativo occorre sviluppare un percorso per aiutare i ragazzi, dove tutti quanti vengono messi in gioco con domande, risposte ed esercizi per aprire uno spazio alla consapevolezza di sé ed alle opportunità potenziali.</a:t>
            </a:r>
            <a:endParaRPr/>
          </a:p>
        </p:txBody>
      </p:sp>
      <p:pic>
        <p:nvPicPr>
          <p:cNvPr id="369" name="Google Shape;369;p15"/>
          <p:cNvPicPr preferRelativeResize="0"/>
          <p:nvPr/>
        </p:nvPicPr>
        <p:blipFill rotWithShape="1">
          <a:blip r:embed="rId7">
            <a:alphaModFix/>
          </a:blip>
          <a:srcRect b="0" l="0" r="0" t="0"/>
          <a:stretch/>
        </p:blipFill>
        <p:spPr>
          <a:xfrm>
            <a:off x="5435909" y="834903"/>
            <a:ext cx="6098041" cy="431436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16"/>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75" name="Google Shape;375;p16"/>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76" name="Google Shape;376;p16"/>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77" name="Google Shape;377;p16"/>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78" name="Google Shape;378;p16"/>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79" name="Google Shape;379;p16"/>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80" name="Google Shape;380;p16"/>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81" name="Google Shape;381;p16"/>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82" name="Google Shape;382;p16"/>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383" name="Google Shape;383;p16"/>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84" name="Google Shape;384;p16"/>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385" name="Google Shape;385;p16"/>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385" name="Google Shape;385;p16"/>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386" name="Google Shape;386;p16"/>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Immagine che contiene testo, dispositivo&#10;&#10;Descrizione generata automaticamente" id="387" name="Google Shape;387;p16"/>
          <p:cNvPicPr preferRelativeResize="0"/>
          <p:nvPr/>
        </p:nvPicPr>
        <p:blipFill rotWithShape="1">
          <a:blip r:embed="rId7">
            <a:alphaModFix/>
          </a:blip>
          <a:srcRect b="11043" l="0" r="2" t="27006"/>
          <a:stretch/>
        </p:blipFill>
        <p:spPr>
          <a:xfrm>
            <a:off x="1412683" y="1410208"/>
            <a:ext cx="5278777" cy="3858780"/>
          </a:xfrm>
          <a:prstGeom prst="rect">
            <a:avLst/>
          </a:prstGeom>
          <a:noFill/>
          <a:ln>
            <a:noFill/>
          </a:ln>
        </p:spPr>
      </p:pic>
      <p:sp>
        <p:nvSpPr>
          <p:cNvPr id="388" name="Google Shape;388;p16"/>
          <p:cNvSpPr txBox="1"/>
          <p:nvPr/>
        </p:nvSpPr>
        <p:spPr>
          <a:xfrm>
            <a:off x="7535824" y="1911927"/>
            <a:ext cx="3360771" cy="3963941"/>
          </a:xfrm>
          <a:prstGeom prst="rect">
            <a:avLst/>
          </a:prstGeom>
          <a:noFill/>
          <a:ln>
            <a:noFill/>
          </a:ln>
        </p:spPr>
        <p:txBody>
          <a:bodyPr anchorCtr="0" anchor="t" bIns="45700" lIns="91425" spcFirstLastPara="1" rIns="91425" wrap="square" tIns="45700">
            <a:normAutofit/>
          </a:bodyPr>
          <a:lstStyle/>
          <a:p>
            <a:pPr indent="0" lvl="0" marL="0" marR="0" rtl="0" algn="just">
              <a:spcBef>
                <a:spcPts val="0"/>
              </a:spcBef>
              <a:spcAft>
                <a:spcPts val="0"/>
              </a:spcAft>
              <a:buNone/>
            </a:pPr>
            <a:r>
              <a:rPr b="0" i="0" lang="en-US" sz="2000" u="none" cap="none" strike="noStrike">
                <a:solidFill>
                  <a:srgbClr val="262626"/>
                </a:solidFill>
                <a:latin typeface="Calibri"/>
                <a:ea typeface="Calibri"/>
                <a:cs typeface="Calibri"/>
                <a:sym typeface="Calibri"/>
              </a:rPr>
              <a:t>L’ikigai è come una ‘bussola’ che, una volta scoperta, ti indica la direzione. Non ha nulla a che fare con ciò che ‘dovresti’ o ti hanno detto di fare. E’ qualcosa di assolutamente personale e riguarda solo ciò a cui tieni davvero.</a:t>
            </a:r>
            <a:endParaRPr b="0" i="0" sz="2000" u="none" cap="none" strike="noStrike">
              <a:solidFill>
                <a:srgbClr val="262626"/>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17"/>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4" name="Google Shape;394;p17"/>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5" name="Google Shape;395;p17"/>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6" name="Google Shape;396;p17"/>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7" name="Google Shape;397;p17"/>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8" name="Google Shape;398;p17"/>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99" name="Google Shape;399;p17"/>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00" name="Google Shape;400;p17"/>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01" name="Google Shape;401;p17"/>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02" name="Google Shape;402;p17"/>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03" name="Google Shape;403;p17"/>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404" name="Google Shape;404;p17"/>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404" name="Google Shape;404;p17"/>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405" name="Google Shape;405;p17"/>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06" name="Google Shape;406;p17"/>
          <p:cNvSpPr txBox="1"/>
          <p:nvPr/>
        </p:nvSpPr>
        <p:spPr>
          <a:xfrm>
            <a:off x="2692398" y="1871131"/>
            <a:ext cx="6815669" cy="1515533"/>
          </a:xfrm>
          <a:prstGeom prst="rect">
            <a:avLst/>
          </a:prstGeom>
          <a:noFill/>
          <a:ln>
            <a:noFill/>
          </a:ln>
        </p:spPr>
        <p:txBody>
          <a:bodyPr anchorCtr="0" anchor="b" bIns="45700" lIns="91425" spcFirstLastPara="1" rIns="91425" wrap="square" tIns="45700">
            <a:normAutofit/>
          </a:bodyPr>
          <a:lstStyle/>
          <a:p>
            <a:pPr indent="0" lvl="0" marL="0" marR="0" rtl="0" algn="ctr">
              <a:lnSpc>
                <a:spcPct val="90000"/>
              </a:lnSpc>
              <a:spcBef>
                <a:spcPts val="0"/>
              </a:spcBef>
              <a:spcAft>
                <a:spcPts val="0"/>
              </a:spcAft>
              <a:buNone/>
            </a:pPr>
            <a:r>
              <a:rPr b="0" i="0" lang="en-US" sz="5000" u="none" cap="none" strike="noStrike">
                <a:solidFill>
                  <a:srgbClr val="262626"/>
                </a:solidFill>
                <a:latin typeface="Calibri"/>
                <a:ea typeface="Calibri"/>
                <a:cs typeface="Calibri"/>
                <a:sym typeface="Calibri"/>
              </a:rPr>
              <a:t>Esercizi per trovare il tuo ikigai</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18"/>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2" name="Google Shape;412;p18"/>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3" name="Google Shape;413;p18"/>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4" name="Google Shape;414;p18"/>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5" name="Google Shape;415;p18"/>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6" name="Google Shape;416;p18"/>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7" name="Google Shape;417;p18"/>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8" name="Google Shape;418;p18"/>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19" name="Google Shape;419;p18"/>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20" name="Google Shape;420;p18"/>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21" name="Google Shape;421;p18"/>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422" name="Google Shape;422;p18"/>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422" name="Google Shape;422;p18"/>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423" name="Google Shape;423;p18"/>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24" name="Google Shape;424;p18"/>
          <p:cNvSpPr txBox="1"/>
          <p:nvPr/>
        </p:nvSpPr>
        <p:spPr>
          <a:xfrm>
            <a:off x="929140" y="539277"/>
            <a:ext cx="3119157" cy="4733379"/>
          </a:xfrm>
          <a:prstGeom prst="rect">
            <a:avLst/>
          </a:prstGeom>
          <a:noFill/>
          <a:ln>
            <a:noFill/>
          </a:ln>
        </p:spPr>
        <p:txBody>
          <a:bodyPr anchorCtr="0" anchor="t" bIns="45700" lIns="91425" spcFirstLastPara="1" rIns="91425" wrap="square" tIns="45700">
            <a:normAutofit lnSpcReduction="10000"/>
          </a:bodyPr>
          <a:lstStyle/>
          <a:p>
            <a:pPr indent="-131445" lvl="0" marL="0" marR="0" rtl="0" algn="just">
              <a:lnSpc>
                <a:spcPct val="90000"/>
              </a:lnSpc>
              <a:spcBef>
                <a:spcPts val="0"/>
              </a:spcBef>
              <a:spcAft>
                <a:spcPts val="0"/>
              </a:spcAft>
              <a:buClr>
                <a:schemeClr val="accent1"/>
              </a:buClr>
              <a:buSzPts val="2070"/>
              <a:buFont typeface="Arial"/>
              <a:buChar char="•"/>
            </a:pPr>
            <a:r>
              <a:rPr b="0" i="0" lang="en-US" sz="1800" u="none" cap="none" strike="noStrike">
                <a:solidFill>
                  <a:srgbClr val="FF0000"/>
                </a:solidFill>
                <a:latin typeface="Calibri"/>
                <a:ea typeface="Calibri"/>
                <a:cs typeface="Calibri"/>
                <a:sym typeface="Calibri"/>
              </a:rPr>
              <a:t>Cosa ti piace.</a:t>
            </a:r>
            <a:endParaRPr/>
          </a:p>
          <a:p>
            <a:pPr indent="-131445" lvl="0" marL="0" marR="0" rtl="0" algn="just">
              <a:lnSpc>
                <a:spcPct val="90000"/>
              </a:lnSpc>
              <a:spcBef>
                <a:spcPts val="960"/>
              </a:spcBef>
              <a:spcAft>
                <a:spcPts val="0"/>
              </a:spcAft>
              <a:buClr>
                <a:schemeClr val="accent1"/>
              </a:buClr>
              <a:buSzPts val="2070"/>
              <a:buFont typeface="Arial"/>
              <a:buChar char="•"/>
            </a:pPr>
            <a:r>
              <a:rPr b="0" i="0" lang="en-US" sz="1800" u="none" cap="none" strike="noStrike">
                <a:solidFill>
                  <a:srgbClr val="262626"/>
                </a:solidFill>
                <a:latin typeface="Calibri"/>
                <a:ea typeface="Calibri"/>
                <a:cs typeface="Calibri"/>
                <a:sym typeface="Calibri"/>
              </a:rPr>
              <a:t>Il primo esercizio ti aiuterà a capire meglio i tuoi gusti, cosa ti piace davvero.</a:t>
            </a:r>
            <a:endParaRPr/>
          </a:p>
          <a:p>
            <a:pPr indent="-131445" lvl="0" marL="0" marR="0" rtl="0" algn="just">
              <a:lnSpc>
                <a:spcPct val="90000"/>
              </a:lnSpc>
              <a:spcBef>
                <a:spcPts val="960"/>
              </a:spcBef>
              <a:spcAft>
                <a:spcPts val="0"/>
              </a:spcAft>
              <a:buClr>
                <a:schemeClr val="accent1"/>
              </a:buClr>
              <a:buSzPts val="2070"/>
              <a:buFont typeface="Arial"/>
              <a:buChar char="•"/>
            </a:pPr>
            <a:r>
              <a:rPr b="0" i="0" lang="en-US" sz="1800" u="none" cap="none" strike="noStrike">
                <a:solidFill>
                  <a:srgbClr val="262626"/>
                </a:solidFill>
                <a:latin typeface="Calibri"/>
                <a:ea typeface="Calibri"/>
                <a:cs typeface="Calibri"/>
                <a:sym typeface="Calibri"/>
              </a:rPr>
              <a:t>Concentrati e rispondi a queste domande:</a:t>
            </a:r>
            <a:endParaRPr/>
          </a:p>
          <a:p>
            <a:pPr indent="-131445" lvl="0" marL="0" marR="0" rtl="0" algn="just">
              <a:lnSpc>
                <a:spcPct val="90000"/>
              </a:lnSpc>
              <a:spcBef>
                <a:spcPts val="960"/>
              </a:spcBef>
              <a:spcAft>
                <a:spcPts val="0"/>
              </a:spcAft>
              <a:buClr>
                <a:schemeClr val="accent1"/>
              </a:buClr>
              <a:buSzPts val="2070"/>
              <a:buFont typeface="Arial"/>
              <a:buChar char="•"/>
            </a:pPr>
            <a:r>
              <a:rPr b="0" i="0" lang="en-US" sz="1800" u="none" cap="none" strike="noStrike">
                <a:solidFill>
                  <a:srgbClr val="262626"/>
                </a:solidFill>
                <a:latin typeface="Calibri"/>
                <a:ea typeface="Calibri"/>
                <a:cs typeface="Calibri"/>
                <a:sym typeface="Calibri"/>
              </a:rPr>
              <a:t>Quali sono i miei libri preferiti? Perché mi piacciono? </a:t>
            </a:r>
            <a:endParaRPr/>
          </a:p>
          <a:p>
            <a:pPr indent="-131445" lvl="0" marL="0" marR="0" rtl="0" algn="just">
              <a:lnSpc>
                <a:spcPct val="90000"/>
              </a:lnSpc>
              <a:spcBef>
                <a:spcPts val="960"/>
              </a:spcBef>
              <a:spcAft>
                <a:spcPts val="0"/>
              </a:spcAft>
              <a:buClr>
                <a:schemeClr val="accent1"/>
              </a:buClr>
              <a:buSzPts val="2070"/>
              <a:buFont typeface="Arial"/>
              <a:buChar char="•"/>
            </a:pPr>
            <a:r>
              <a:rPr b="0" i="0" lang="en-US" sz="1800" u="none" cap="none" strike="noStrike">
                <a:solidFill>
                  <a:srgbClr val="262626"/>
                </a:solidFill>
                <a:latin typeface="Calibri"/>
                <a:ea typeface="Calibri"/>
                <a:cs typeface="Calibri"/>
                <a:sym typeface="Calibri"/>
              </a:rPr>
              <a:t>Quali sono i miei film preferiti? Perché? </a:t>
            </a:r>
            <a:endParaRPr/>
          </a:p>
          <a:p>
            <a:pPr indent="-131445" lvl="0" marL="0" marR="0" rtl="0" algn="just">
              <a:lnSpc>
                <a:spcPct val="90000"/>
              </a:lnSpc>
              <a:spcBef>
                <a:spcPts val="960"/>
              </a:spcBef>
              <a:spcAft>
                <a:spcPts val="0"/>
              </a:spcAft>
              <a:buClr>
                <a:schemeClr val="accent1"/>
              </a:buClr>
              <a:buSzPts val="2070"/>
              <a:buFont typeface="Arial"/>
              <a:buChar char="•"/>
            </a:pPr>
            <a:r>
              <a:rPr b="0" i="0" lang="en-US" sz="1800" u="none" cap="none" strike="noStrike">
                <a:solidFill>
                  <a:srgbClr val="262626"/>
                </a:solidFill>
                <a:latin typeface="Calibri"/>
                <a:ea typeface="Calibri"/>
                <a:cs typeface="Calibri"/>
                <a:sym typeface="Calibri"/>
              </a:rPr>
              <a:t>Quali sono gli eventi/mostre o conferenze che preferisco? Perché?</a:t>
            </a:r>
            <a:endParaRPr/>
          </a:p>
          <a:p>
            <a:pPr indent="-131445" lvl="0" marL="0" marR="0" rtl="0" algn="just">
              <a:lnSpc>
                <a:spcPct val="90000"/>
              </a:lnSpc>
              <a:spcBef>
                <a:spcPts val="960"/>
              </a:spcBef>
              <a:spcAft>
                <a:spcPts val="0"/>
              </a:spcAft>
              <a:buClr>
                <a:schemeClr val="accent1"/>
              </a:buClr>
              <a:buSzPts val="2070"/>
              <a:buFont typeface="Arial"/>
              <a:buChar char="•"/>
            </a:pPr>
            <a:r>
              <a:rPr b="0" i="0" lang="en-US" sz="1800" u="none" cap="none" strike="noStrike">
                <a:solidFill>
                  <a:srgbClr val="262626"/>
                </a:solidFill>
                <a:latin typeface="Calibri"/>
                <a:ea typeface="Calibri"/>
                <a:cs typeface="Calibri"/>
                <a:sym typeface="Calibri"/>
              </a:rPr>
              <a:t>Per ogni domanda scrivi almeno 3 esempi con le relative motivazioni</a:t>
            </a:r>
            <a:r>
              <a:rPr b="0" i="0" lang="en-US" sz="1400" u="none" cap="none" strike="noStrike">
                <a:solidFill>
                  <a:srgbClr val="262626"/>
                </a:solidFill>
                <a:latin typeface="Calibri"/>
                <a:ea typeface="Calibri"/>
                <a:cs typeface="Calibri"/>
                <a:sym typeface="Calibri"/>
              </a:rPr>
              <a:t>.</a:t>
            </a:r>
            <a:endParaRPr/>
          </a:p>
        </p:txBody>
      </p:sp>
      <p:pic>
        <p:nvPicPr>
          <p:cNvPr id="425" name="Google Shape;425;p18"/>
          <p:cNvPicPr preferRelativeResize="0"/>
          <p:nvPr/>
        </p:nvPicPr>
        <p:blipFill rotWithShape="1">
          <a:blip r:embed="rId7">
            <a:alphaModFix/>
          </a:blip>
          <a:srcRect b="0" l="0" r="0" t="0"/>
          <a:stretch/>
        </p:blipFill>
        <p:spPr>
          <a:xfrm>
            <a:off x="5238847" y="443498"/>
            <a:ext cx="6098041" cy="503205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19"/>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1" name="Google Shape;431;p19"/>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2" name="Google Shape;432;p19"/>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3" name="Google Shape;433;p19"/>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4" name="Google Shape;434;p19"/>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5" name="Google Shape;435;p19"/>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6" name="Google Shape;436;p19"/>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37" name="Google Shape;437;p19"/>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38" name="Google Shape;438;p19"/>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39" name="Google Shape;439;p19"/>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0" name="Google Shape;440;p19"/>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441" name="Google Shape;441;p19"/>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441" name="Google Shape;441;p19"/>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442" name="Google Shape;442;p19"/>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3" name="Google Shape;443;p19"/>
          <p:cNvSpPr txBox="1"/>
          <p:nvPr/>
        </p:nvSpPr>
        <p:spPr>
          <a:xfrm>
            <a:off x="1714046" y="1039091"/>
            <a:ext cx="3241412" cy="4836777"/>
          </a:xfrm>
          <a:prstGeom prst="rect">
            <a:avLst/>
          </a:prstGeom>
          <a:noFill/>
          <a:ln>
            <a:noFill/>
          </a:ln>
        </p:spPr>
        <p:txBody>
          <a:bodyPr anchorCtr="0" anchor="t" bIns="45700" lIns="91425" spcFirstLastPara="1" rIns="91425" wrap="square" tIns="45700">
            <a:normAutofit/>
          </a:bodyPr>
          <a:lstStyle/>
          <a:p>
            <a:pPr indent="0" lvl="0" marL="0" marR="0" rtl="0" algn="just">
              <a:spcBef>
                <a:spcPts val="0"/>
              </a:spcBef>
              <a:spcAft>
                <a:spcPts val="0"/>
              </a:spcAft>
              <a:buNone/>
            </a:pPr>
            <a:r>
              <a:rPr b="0" i="0" lang="en-US" sz="2000" u="none" cap="none" strike="noStrike">
                <a:solidFill>
                  <a:srgbClr val="262626"/>
                </a:solidFill>
                <a:latin typeface="Calibri"/>
                <a:ea typeface="Calibri"/>
                <a:cs typeface="Calibri"/>
                <a:sym typeface="Calibri"/>
              </a:rPr>
              <a:t>Ora crea un ‘</a:t>
            </a:r>
            <a:r>
              <a:rPr b="1" i="0" lang="en-US" sz="2000" u="none" cap="none" strike="noStrike">
                <a:solidFill>
                  <a:srgbClr val="262626"/>
                </a:solidFill>
                <a:latin typeface="Calibri"/>
                <a:ea typeface="Calibri"/>
                <a:cs typeface="Calibri"/>
                <a:sym typeface="Calibri"/>
              </a:rPr>
              <a:t>Registro delle tematiche ricorrenti’</a:t>
            </a:r>
            <a:endParaRPr b="0" i="0" sz="2000" u="none" cap="none" strike="noStrike">
              <a:solidFill>
                <a:srgbClr val="262626"/>
              </a:solidFill>
              <a:latin typeface="Calibri"/>
              <a:ea typeface="Calibri"/>
              <a:cs typeface="Calibri"/>
              <a:sym typeface="Calibri"/>
            </a:endParaRPr>
          </a:p>
          <a:p>
            <a:pPr indent="0" lvl="0" marL="0" marR="0" rtl="0" algn="just">
              <a:spcBef>
                <a:spcPts val="1000"/>
              </a:spcBef>
              <a:spcAft>
                <a:spcPts val="0"/>
              </a:spcAft>
              <a:buNone/>
            </a:pPr>
            <a:r>
              <a:rPr b="0" i="0" lang="en-US" sz="2000" u="none" cap="none" strike="noStrike">
                <a:solidFill>
                  <a:srgbClr val="262626"/>
                </a:solidFill>
                <a:latin typeface="Calibri"/>
                <a:ea typeface="Calibri"/>
                <a:cs typeface="Calibri"/>
                <a:sym typeface="Calibri"/>
              </a:rPr>
              <a:t>Rileggi le tue risposte e annota le tematiche, le parole o le frasi dal contenuto simile che compaiono più volte. Scrivile sotto forma di parole chiave. Ti forniranno degli indizi chiari su ciò che davvero ti piace.</a:t>
            </a:r>
            <a:endParaRPr/>
          </a:p>
        </p:txBody>
      </p:sp>
      <p:pic>
        <p:nvPicPr>
          <p:cNvPr descr="Immagine che contiene testo, stazionario&#10;&#10;Descrizione generata automaticamente" id="444" name="Google Shape;444;p19"/>
          <p:cNvPicPr preferRelativeResize="0"/>
          <p:nvPr/>
        </p:nvPicPr>
        <p:blipFill rotWithShape="1">
          <a:blip r:embed="rId7">
            <a:alphaModFix/>
          </a:blip>
          <a:srcRect b="7335" l="0" r="2" t="3192"/>
          <a:stretch/>
        </p:blipFill>
        <p:spPr>
          <a:xfrm>
            <a:off x="5701301" y="835064"/>
            <a:ext cx="5469466" cy="4893735"/>
          </a:xfrm>
          <a:prstGeom prst="rect">
            <a:avLst/>
          </a:prstGeom>
          <a:noFill/>
          <a:ln cap="flat" cmpd="thickThin" w="57150">
            <a:solidFill>
              <a:srgbClr val="7F7F7F"/>
            </a:solidFill>
            <a:prstDash val="solid"/>
            <a:miter lim="800000"/>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3" name="Google Shape;103;p2"/>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4" name="Google Shape;104;p2"/>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6" name="Google Shape;106;p2"/>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7" name="Google Shape;107;p2"/>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09" name="Google Shape;109;p2"/>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10" name="Google Shape;110;p2"/>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1" name="Google Shape;111;p2"/>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112" name="Google Shape;112;p2"/>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112" name="Google Shape;112;p2"/>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113" name="Google Shape;113;p2"/>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4" name="Google Shape;114;p2"/>
          <p:cNvSpPr txBox="1"/>
          <p:nvPr>
            <p:ph type="title"/>
          </p:nvPr>
        </p:nvSpPr>
        <p:spPr>
          <a:xfrm>
            <a:off x="1374652" y="446257"/>
            <a:ext cx="9601196" cy="130386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IKIGAI per le scuole</a:t>
            </a:r>
            <a:endParaRPr/>
          </a:p>
        </p:txBody>
      </p:sp>
      <p:sp>
        <p:nvSpPr>
          <p:cNvPr id="115" name="Google Shape;115;p2"/>
          <p:cNvSpPr txBox="1"/>
          <p:nvPr>
            <p:ph idx="1" type="body"/>
          </p:nvPr>
        </p:nvSpPr>
        <p:spPr>
          <a:xfrm>
            <a:off x="1265197" y="2120333"/>
            <a:ext cx="4718304" cy="3310128"/>
          </a:xfrm>
          <a:prstGeom prst="rect">
            <a:avLst/>
          </a:prstGeom>
          <a:noFill/>
          <a:ln>
            <a:noFill/>
          </a:ln>
        </p:spPr>
        <p:txBody>
          <a:bodyPr anchorCtr="0" anchor="t" bIns="45700" lIns="91425" spcFirstLastPara="1" rIns="91425" wrap="square" tIns="45700">
            <a:normAutofit/>
          </a:bodyPr>
          <a:lstStyle/>
          <a:p>
            <a:pPr indent="0" lvl="0" marL="0" rtl="0" algn="just">
              <a:lnSpc>
                <a:spcPct val="90000"/>
              </a:lnSpc>
              <a:spcBef>
                <a:spcPts val="0"/>
              </a:spcBef>
              <a:spcAft>
                <a:spcPts val="0"/>
              </a:spcAft>
              <a:buClr>
                <a:schemeClr val="dk1"/>
              </a:buClr>
              <a:buSzPts val="2200"/>
              <a:buNone/>
            </a:pPr>
            <a:r>
              <a:rPr lang="en-US" sz="2200"/>
              <a:t>IKIGAI è un termine giapponese che può essere tradotto letteralmente come </a:t>
            </a:r>
            <a:r>
              <a:rPr lang="en-US" sz="2200">
                <a:highlight>
                  <a:srgbClr val="00FFFF"/>
                </a:highlight>
              </a:rPr>
              <a:t>scopo, ragione di vita, oppure come ciò che ci spinge ad alzarci la mattina e lottare</a:t>
            </a:r>
            <a:r>
              <a:rPr lang="en-US" sz="2200"/>
              <a:t>. Si tratta di un metodo, una filosofia giapponese in uso da secoli e utile  per l’orientamento negli studi e nelle professioni.</a:t>
            </a:r>
            <a:endParaRPr/>
          </a:p>
          <a:p>
            <a:pPr indent="0" lvl="0" marL="0" rtl="0" algn="just">
              <a:lnSpc>
                <a:spcPct val="90000"/>
              </a:lnSpc>
              <a:spcBef>
                <a:spcPts val="1000"/>
              </a:spcBef>
              <a:spcAft>
                <a:spcPts val="0"/>
              </a:spcAft>
              <a:buClr>
                <a:schemeClr val="dk1"/>
              </a:buClr>
              <a:buSzPts val="2200"/>
              <a:buNone/>
            </a:pPr>
            <a:r>
              <a:t/>
            </a:r>
            <a:endParaRPr sz="2200"/>
          </a:p>
        </p:txBody>
      </p:sp>
      <p:pic>
        <p:nvPicPr>
          <p:cNvPr descr="Immagine che contiene finestra, edificio" id="116" name="Google Shape;116;p2"/>
          <p:cNvPicPr preferRelativeResize="0"/>
          <p:nvPr/>
        </p:nvPicPr>
        <p:blipFill rotWithShape="1">
          <a:blip r:embed="rId7">
            <a:alphaModFix/>
          </a:blip>
          <a:srcRect b="9570" l="0" r="0" t="6498"/>
          <a:stretch/>
        </p:blipFill>
        <p:spPr>
          <a:xfrm>
            <a:off x="6439573" y="2151332"/>
            <a:ext cx="4487230" cy="325773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20"/>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0" name="Google Shape;450;p20"/>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1" name="Google Shape;451;p20"/>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2" name="Google Shape;452;p20"/>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3" name="Google Shape;453;p20"/>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4" name="Google Shape;454;p20"/>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5" name="Google Shape;455;p20"/>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6" name="Google Shape;456;p20"/>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57" name="Google Shape;457;p20"/>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58" name="Google Shape;458;p20"/>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9" name="Google Shape;459;p20"/>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460" name="Google Shape;460;p20"/>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460" name="Google Shape;460;p20"/>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461" name="Google Shape;461;p20"/>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62" name="Google Shape;462;p20"/>
          <p:cNvSpPr txBox="1"/>
          <p:nvPr/>
        </p:nvSpPr>
        <p:spPr>
          <a:xfrm>
            <a:off x="1487979" y="1280160"/>
            <a:ext cx="9584574" cy="406265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1"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1"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1" i="0" sz="2000" u="none" cap="none" strike="noStrike">
              <a:solidFill>
                <a:srgbClr val="FF0000"/>
              </a:solidFill>
              <a:latin typeface="Calibri"/>
              <a:ea typeface="Calibri"/>
              <a:cs typeface="Calibri"/>
              <a:sym typeface="Calibri"/>
            </a:endParaRPr>
          </a:p>
          <a:p>
            <a:pPr indent="0" lvl="0" marL="0" marR="0" rtl="0" algn="just">
              <a:spcBef>
                <a:spcPts val="0"/>
              </a:spcBef>
              <a:spcAft>
                <a:spcPts val="0"/>
              </a:spcAft>
              <a:buNone/>
            </a:pPr>
            <a:r>
              <a:rPr b="1" i="0" lang="en-US" sz="2000" u="none" cap="none" strike="noStrike">
                <a:solidFill>
                  <a:srgbClr val="FF0000"/>
                </a:solidFill>
                <a:latin typeface="Calibri"/>
                <a:ea typeface="Calibri"/>
                <a:cs typeface="Calibri"/>
                <a:sym typeface="Calibri"/>
              </a:rPr>
              <a:t>Cosa ti piace fare ora? Perché?</a:t>
            </a:r>
            <a:endParaRPr/>
          </a:p>
          <a:p>
            <a:pPr indent="0" lvl="0" marL="0" marR="0" rtl="0" algn="just">
              <a:spcBef>
                <a:spcPts val="0"/>
              </a:spcBef>
              <a:spcAft>
                <a:spcPts val="0"/>
              </a:spcAft>
              <a:buNone/>
            </a:pPr>
            <a:r>
              <a:t/>
            </a:r>
            <a:endParaRPr b="1"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0"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0" i="0" lang="en-US" sz="2000" u="none" cap="none" strike="noStrike">
                <a:solidFill>
                  <a:schemeClr val="dk1"/>
                </a:solidFill>
                <a:latin typeface="Calibri"/>
                <a:ea typeface="Calibri"/>
                <a:cs typeface="Calibri"/>
                <a:sym typeface="Calibri"/>
              </a:rPr>
              <a:t>Rileggi le tue risposte con calma e trova le parole, tematiche e idee che compaiono con maggiore frequenza.</a:t>
            </a:r>
            <a:endParaRPr/>
          </a:p>
          <a:p>
            <a:pPr indent="0" lvl="0" marL="0" marR="0" rtl="0" algn="just">
              <a:spcBef>
                <a:spcPts val="0"/>
              </a:spcBef>
              <a:spcAft>
                <a:spcPts val="0"/>
              </a:spcAft>
              <a:buNone/>
            </a:pPr>
            <a:r>
              <a:rPr b="0" i="0" lang="en-US" sz="2000" u="none" cap="none" strike="noStrike">
                <a:solidFill>
                  <a:schemeClr val="dk1"/>
                </a:solidFill>
                <a:latin typeface="Calibri"/>
                <a:ea typeface="Calibri"/>
                <a:cs typeface="Calibri"/>
                <a:sym typeface="Calibri"/>
              </a:rPr>
              <a:t>Segnale all’interno del </a:t>
            </a:r>
            <a:r>
              <a:rPr b="1" i="0" lang="en-US" sz="2000" u="none" cap="none" strike="noStrike">
                <a:solidFill>
                  <a:schemeClr val="dk1"/>
                </a:solidFill>
                <a:latin typeface="Calibri"/>
                <a:ea typeface="Calibri"/>
                <a:cs typeface="Calibri"/>
                <a:sym typeface="Calibri"/>
              </a:rPr>
              <a:t>Registro delle tematiche ricorrenti.</a:t>
            </a:r>
            <a:endParaRPr b="0"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0" i="0" lang="en-US" sz="2000" u="none" cap="none" strike="noStrike">
                <a:solidFill>
                  <a:schemeClr val="dk1"/>
                </a:solidFill>
                <a:latin typeface="Calibri"/>
                <a:ea typeface="Calibri"/>
                <a:cs typeface="Calibri"/>
                <a:sym typeface="Calibri"/>
              </a:rPr>
              <a:t>Potresti scoprire che ti è sempre piaciuto stare all’aria aperta e prediligi le attività avventurose oppure che hai sempre amato aiutare chi è in difficoltà o è più piccolo di te oppure ancora che hai sempre amato imparare cose nuove e leggere libri.</a:t>
            </a:r>
            <a:endParaRPr/>
          </a:p>
          <a:p>
            <a:pPr indent="0" lvl="0" marL="0" marR="0" rtl="0" algn="l">
              <a:spcBef>
                <a:spcPts val="0"/>
              </a:spcBef>
              <a:spcAft>
                <a:spcPts val="0"/>
              </a:spcAft>
              <a:buNone/>
            </a:pPr>
            <a:r>
              <a:t/>
            </a:r>
            <a:endParaRPr b="0" i="0" sz="1800" u="none" cap="none" strike="noStrike">
              <a:solidFill>
                <a:schemeClr val="dk1"/>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21"/>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68" name="Google Shape;468;p21"/>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69" name="Google Shape;469;p21"/>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0" name="Google Shape;470;p21"/>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1" name="Google Shape;471;p21"/>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2" name="Google Shape;472;p21"/>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3" name="Google Shape;473;p21"/>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4" name="Google Shape;474;p21"/>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75" name="Google Shape;475;p21"/>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76" name="Google Shape;476;p21"/>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7" name="Google Shape;477;p21"/>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478" name="Google Shape;478;p21"/>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478" name="Google Shape;478;p21"/>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479" name="Google Shape;479;p21"/>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80" name="Google Shape;480;p21"/>
          <p:cNvSpPr txBox="1"/>
          <p:nvPr/>
        </p:nvSpPr>
        <p:spPr>
          <a:xfrm>
            <a:off x="2136371" y="1026160"/>
            <a:ext cx="7963593" cy="4062651"/>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t/>
            </a:r>
            <a:endParaRPr b="0"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0"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t/>
            </a:r>
            <a:endParaRPr b="0" i="0" sz="20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r>
              <a:rPr b="1" i="0" lang="en-US" sz="2000" u="none" cap="none" strike="noStrike">
                <a:solidFill>
                  <a:srgbClr val="FF0000"/>
                </a:solidFill>
                <a:latin typeface="Calibri"/>
                <a:ea typeface="Calibri"/>
                <a:cs typeface="Calibri"/>
                <a:sym typeface="Calibri"/>
              </a:rPr>
              <a:t>Qual è il tuo sogno</a:t>
            </a:r>
            <a:r>
              <a:rPr b="0" i="0" lang="en-US" sz="2000" u="none" cap="none" strike="noStrike">
                <a:solidFill>
                  <a:schemeClr val="dk1"/>
                </a:solidFill>
                <a:latin typeface="Calibri"/>
                <a:ea typeface="Calibri"/>
                <a:cs typeface="Calibri"/>
                <a:sym typeface="Calibri"/>
              </a:rPr>
              <a:t>? Questo è il momento di capire qual è il tuo sogno attuale. Per scoprirlo, ci sono alcune domande e ‘stratagemmi’ che possono aiutarti.</a:t>
            </a:r>
            <a:endParaRPr/>
          </a:p>
          <a:p>
            <a:pPr indent="0" lvl="0" marL="0" marR="0" rtl="0" algn="just">
              <a:spcBef>
                <a:spcPts val="0"/>
              </a:spcBef>
              <a:spcAft>
                <a:spcPts val="0"/>
              </a:spcAft>
              <a:buNone/>
            </a:pPr>
            <a:r>
              <a:rPr b="0" i="0" lang="en-US" sz="2000" u="none" cap="none" strike="noStrike">
                <a:solidFill>
                  <a:schemeClr val="dk1"/>
                </a:solidFill>
                <a:latin typeface="Calibri"/>
                <a:ea typeface="Calibri"/>
                <a:cs typeface="Calibri"/>
                <a:sym typeface="Calibri"/>
              </a:rPr>
              <a:t>Immagina di essere un personaggio che tu ammiri, famoso o meno. L’importante è che sia una persona che ti piace molto e che, ai tuoi occhi, ha doti eccezionali.</a:t>
            </a:r>
            <a:endParaRPr/>
          </a:p>
          <a:p>
            <a:pPr indent="0" lvl="0" marL="0" marR="0" rtl="0" algn="just">
              <a:spcBef>
                <a:spcPts val="0"/>
              </a:spcBef>
              <a:spcAft>
                <a:spcPts val="0"/>
              </a:spcAft>
              <a:buNone/>
            </a:pPr>
            <a:r>
              <a:rPr b="0" i="0" lang="en-US" sz="2000" u="none" cap="none" strike="noStrike">
                <a:solidFill>
                  <a:schemeClr val="dk1"/>
                </a:solidFill>
                <a:latin typeface="Calibri"/>
                <a:ea typeface="Calibri"/>
                <a:cs typeface="Calibri"/>
                <a:sym typeface="Calibri"/>
              </a:rPr>
              <a:t>Cosa faresti se possedessi tutte le sue capacità e i suoi mezzi, economici e non?</a:t>
            </a:r>
            <a:endParaRPr/>
          </a:p>
          <a:p>
            <a:pPr indent="0" lvl="0" marL="0" marR="0" rtl="0" algn="just">
              <a:spcBef>
                <a:spcPts val="0"/>
              </a:spcBef>
              <a:spcAft>
                <a:spcPts val="0"/>
              </a:spcAft>
              <a:buNone/>
            </a:pPr>
            <a:r>
              <a:rPr b="0" i="0" lang="en-US" sz="2000" u="none" cap="none" strike="noStrike">
                <a:solidFill>
                  <a:schemeClr val="dk1"/>
                </a:solidFill>
                <a:latin typeface="Calibri"/>
                <a:ea typeface="Calibri"/>
                <a:cs typeface="Calibri"/>
                <a:sym typeface="Calibri"/>
              </a:rPr>
              <a:t>Confronta questa risposta con quelle dei precedenti esercizi.</a:t>
            </a:r>
            <a:endParaRPr/>
          </a:p>
          <a:p>
            <a:pPr indent="0" lvl="0" marL="0" marR="0" rtl="0" algn="l">
              <a:spcBef>
                <a:spcPts val="0"/>
              </a:spcBef>
              <a:spcAft>
                <a:spcPts val="0"/>
              </a:spcAft>
              <a:buNone/>
            </a:pPr>
            <a:r>
              <a:t/>
            </a:r>
            <a:endParaRPr b="1" i="0" sz="1800" u="none" cap="none" strike="noStrike">
              <a:solidFill>
                <a:schemeClr val="dk1"/>
              </a:solidFill>
              <a:latin typeface="Cormorant"/>
              <a:ea typeface="Cormorant"/>
              <a:cs typeface="Cormorant"/>
              <a:sym typeface="Cormoran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22"/>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86" name="Google Shape;486;p22"/>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87" name="Google Shape;487;p22"/>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88" name="Google Shape;488;p22"/>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89" name="Google Shape;489;p22"/>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0" name="Google Shape;490;p22"/>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1" name="Google Shape;491;p22"/>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2" name="Google Shape;492;p22"/>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93" name="Google Shape;493;p22"/>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494" name="Google Shape;494;p22"/>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5" name="Google Shape;495;p22"/>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496" name="Google Shape;496;p22"/>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496" name="Google Shape;496;p22"/>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497" name="Google Shape;497;p22"/>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98" name="Google Shape;498;p22"/>
          <p:cNvSpPr txBox="1"/>
          <p:nvPr/>
        </p:nvSpPr>
        <p:spPr>
          <a:xfrm>
            <a:off x="1180407" y="1750124"/>
            <a:ext cx="3775051" cy="2929941"/>
          </a:xfrm>
          <a:prstGeom prst="rect">
            <a:avLst/>
          </a:prstGeom>
          <a:noFill/>
          <a:ln>
            <a:noFill/>
          </a:ln>
        </p:spPr>
        <p:txBody>
          <a:bodyPr anchorCtr="0" anchor="t" bIns="45700" lIns="91425" spcFirstLastPara="1" rIns="91425" wrap="square" tIns="45700">
            <a:normAutofit/>
          </a:bodyPr>
          <a:lstStyle/>
          <a:p>
            <a:pPr indent="0" lvl="0" marL="0" marR="0" rtl="0" algn="ctr">
              <a:spcBef>
                <a:spcPts val="0"/>
              </a:spcBef>
              <a:spcAft>
                <a:spcPts val="0"/>
              </a:spcAft>
              <a:buNone/>
            </a:pPr>
            <a:r>
              <a:rPr b="0" i="0" lang="en-US" sz="1600" u="none" cap="none" strike="noStrike">
                <a:solidFill>
                  <a:srgbClr val="262626"/>
                </a:solidFill>
                <a:latin typeface="Calibri"/>
                <a:ea typeface="Calibri"/>
                <a:cs typeface="Calibri"/>
                <a:sym typeface="Calibri"/>
              </a:rPr>
              <a:t>Ora chiediti:</a:t>
            </a:r>
            <a:endParaRPr/>
          </a:p>
          <a:p>
            <a:pPr indent="0" lvl="0" marL="0" marR="0" rtl="0" algn="ctr">
              <a:spcBef>
                <a:spcPts val="920"/>
              </a:spcBef>
              <a:spcAft>
                <a:spcPts val="0"/>
              </a:spcAft>
              <a:buNone/>
            </a:pPr>
            <a:r>
              <a:rPr b="0" i="0" lang="en-US" sz="1600" u="none" cap="none" strike="noStrike">
                <a:solidFill>
                  <a:srgbClr val="3564FB"/>
                </a:solidFill>
                <a:latin typeface="Calibri"/>
                <a:ea typeface="Calibri"/>
                <a:cs typeface="Calibri"/>
                <a:sym typeface="Calibri"/>
              </a:rPr>
              <a:t>Se fossi sicura di riuscire, quale progetto (o progetti) intraprenderesti</a:t>
            </a:r>
            <a:r>
              <a:rPr b="0" i="0" lang="en-US" sz="1600" u="none" cap="none" strike="noStrike">
                <a:solidFill>
                  <a:srgbClr val="262626"/>
                </a:solidFill>
                <a:latin typeface="Calibri"/>
                <a:ea typeface="Calibri"/>
                <a:cs typeface="Calibri"/>
                <a:sym typeface="Calibri"/>
              </a:rPr>
              <a:t>?</a:t>
            </a:r>
            <a:endParaRPr/>
          </a:p>
          <a:p>
            <a:pPr indent="0" lvl="0" marL="0" marR="0" rtl="0" algn="ctr">
              <a:spcBef>
                <a:spcPts val="920"/>
              </a:spcBef>
              <a:spcAft>
                <a:spcPts val="0"/>
              </a:spcAft>
              <a:buNone/>
            </a:pPr>
            <a:r>
              <a:rPr b="0" i="0" lang="en-US" sz="1600" u="none" cap="none" strike="noStrike">
                <a:solidFill>
                  <a:srgbClr val="262626"/>
                </a:solidFill>
                <a:latin typeface="Calibri"/>
                <a:ea typeface="Calibri"/>
                <a:cs typeface="Calibri"/>
                <a:sym typeface="Calibri"/>
              </a:rPr>
              <a:t>Le risposte a queste domande costituiranno già di per sé una chiave di lettura molto importante per trovare il tuo ikigai.</a:t>
            </a:r>
            <a:endParaRPr/>
          </a:p>
          <a:p>
            <a:pPr indent="0" lvl="0" marL="0" marR="0" rtl="0" algn="ctr">
              <a:spcBef>
                <a:spcPts val="920"/>
              </a:spcBef>
              <a:spcAft>
                <a:spcPts val="0"/>
              </a:spcAft>
              <a:buClr>
                <a:schemeClr val="accent1"/>
              </a:buClr>
              <a:buSzPts val="1840"/>
              <a:buFont typeface="Arial"/>
              <a:buNone/>
            </a:pPr>
            <a:r>
              <a:t/>
            </a:r>
            <a:endParaRPr b="0" i="0" sz="1600" u="none" cap="none" strike="noStrike">
              <a:solidFill>
                <a:srgbClr val="262626"/>
              </a:solidFill>
              <a:latin typeface="Calibri"/>
              <a:ea typeface="Calibri"/>
              <a:cs typeface="Calibri"/>
              <a:sym typeface="Calibri"/>
            </a:endParaRPr>
          </a:p>
        </p:txBody>
      </p:sp>
      <p:pic>
        <p:nvPicPr>
          <p:cNvPr descr="Immagine che contiene natura, ghiaccio&#10;&#10;Descrizione generata automaticamente" id="499" name="Google Shape;499;p22"/>
          <p:cNvPicPr preferRelativeResize="0"/>
          <p:nvPr/>
        </p:nvPicPr>
        <p:blipFill rotWithShape="1">
          <a:blip r:embed="rId7">
            <a:alphaModFix/>
          </a:blip>
          <a:srcRect b="0" l="0" r="0" t="0"/>
          <a:stretch/>
        </p:blipFill>
        <p:spPr>
          <a:xfrm>
            <a:off x="5706533" y="539277"/>
            <a:ext cx="4893735" cy="5336589"/>
          </a:xfrm>
          <a:prstGeom prst="rect">
            <a:avLst/>
          </a:prstGeom>
          <a:noFill/>
          <a:ln cap="flat" cmpd="thickThin" w="57150">
            <a:solidFill>
              <a:srgbClr val="7F7F7F"/>
            </a:solidFill>
            <a:prstDash val="solid"/>
            <a:miter lim="800000"/>
            <a:headEnd len="sm" w="sm" type="none"/>
            <a:tailEnd len="sm" w="sm" type="none"/>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23"/>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5" name="Google Shape;505;p23"/>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6" name="Google Shape;506;p23"/>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7" name="Google Shape;507;p23"/>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8" name="Google Shape;508;p23"/>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09" name="Google Shape;509;p23"/>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0" name="Google Shape;510;p23"/>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1" name="Google Shape;511;p23"/>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512" name="Google Shape;512;p23"/>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513" name="Google Shape;513;p23"/>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4" name="Google Shape;514;p23"/>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515" name="Google Shape;515;p23"/>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515" name="Google Shape;515;p23"/>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516" name="Google Shape;516;p23"/>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17" name="Google Shape;517;p23"/>
          <p:cNvSpPr/>
          <p:nvPr/>
        </p:nvSpPr>
        <p:spPr>
          <a:xfrm>
            <a:off x="6094685" y="943278"/>
            <a:ext cx="2942210"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8" name="Google Shape;518;p23"/>
          <p:cNvSpPr txBox="1"/>
          <p:nvPr/>
        </p:nvSpPr>
        <p:spPr>
          <a:xfrm>
            <a:off x="6277874" y="1454333"/>
            <a:ext cx="2464594" cy="23378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Ciò che ami</a:t>
            </a:r>
            <a:endParaRPr b="1" sz="1417">
              <a:solidFill>
                <a:srgbClr val="FFFF00"/>
              </a:solidFill>
              <a:latin typeface="Arial"/>
              <a:ea typeface="Arial"/>
              <a:cs typeface="Arial"/>
              <a:sym typeface="Arial"/>
            </a:endParaRPr>
          </a:p>
        </p:txBody>
      </p:sp>
      <p:sp>
        <p:nvSpPr>
          <p:cNvPr id="519" name="Google Shape;519;p23"/>
          <p:cNvSpPr/>
          <p:nvPr/>
        </p:nvSpPr>
        <p:spPr>
          <a:xfrm>
            <a:off x="7157881" y="2036020"/>
            <a:ext cx="2942209"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0" name="Google Shape;520;p23"/>
          <p:cNvSpPr/>
          <p:nvPr/>
        </p:nvSpPr>
        <p:spPr>
          <a:xfrm>
            <a:off x="4893019" y="2036020"/>
            <a:ext cx="2942208"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1" name="Google Shape;521;p23"/>
          <p:cNvSpPr/>
          <p:nvPr/>
        </p:nvSpPr>
        <p:spPr>
          <a:xfrm>
            <a:off x="6025450" y="3135144"/>
            <a:ext cx="2942210" cy="2808227"/>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2" name="Google Shape;522;p23"/>
          <p:cNvSpPr txBox="1"/>
          <p:nvPr/>
        </p:nvSpPr>
        <p:spPr>
          <a:xfrm>
            <a:off x="7041995" y="2750367"/>
            <a:ext cx="1455539" cy="256480"/>
          </a:xfrm>
          <a:prstGeom prst="rect">
            <a:avLst/>
          </a:prstGeom>
          <a:noFill/>
          <a:ln>
            <a:noFill/>
          </a:ln>
        </p:spPr>
        <p:txBody>
          <a:bodyPr anchorCtr="0" anchor="t" bIns="0" lIns="0" spcFirstLastPara="1" rIns="0" wrap="square" tIns="0">
            <a:spAutoFit/>
          </a:bodyPr>
          <a:lstStyle/>
          <a:p>
            <a:pPr indent="0" lvl="0" marL="0" marR="0" rtl="0" algn="r">
              <a:lnSpc>
                <a:spcPct val="110222"/>
              </a:lnSpc>
              <a:spcBef>
                <a:spcPts val="0"/>
              </a:spcBef>
              <a:spcAft>
                <a:spcPts val="0"/>
              </a:spcAft>
              <a:buNone/>
            </a:pPr>
            <a:r>
              <a:rPr b="1" lang="en-US" sz="1800">
                <a:solidFill>
                  <a:srgbClr val="FF0000"/>
                </a:solidFill>
                <a:latin typeface="Arial"/>
                <a:ea typeface="Arial"/>
                <a:cs typeface="Arial"/>
                <a:sym typeface="Arial"/>
              </a:rPr>
              <a:t>Missione</a:t>
            </a:r>
            <a:endParaRPr b="1" sz="1800">
              <a:solidFill>
                <a:srgbClr val="FF0000"/>
              </a:solidFill>
              <a:latin typeface="Arial"/>
              <a:ea typeface="Arial"/>
              <a:cs typeface="Arial"/>
              <a:sym typeface="Arial"/>
            </a:endParaRPr>
          </a:p>
        </p:txBody>
      </p:sp>
      <p:sp>
        <p:nvSpPr>
          <p:cNvPr id="523" name="Google Shape;523;p23"/>
          <p:cNvSpPr txBox="1"/>
          <p:nvPr/>
        </p:nvSpPr>
        <p:spPr>
          <a:xfrm>
            <a:off x="8742578" y="3286206"/>
            <a:ext cx="1065765" cy="746743"/>
          </a:xfrm>
          <a:prstGeom prst="rect">
            <a:avLst/>
          </a:prstGeom>
          <a:noFill/>
          <a:ln>
            <a:noFill/>
          </a:ln>
        </p:spPr>
        <p:txBody>
          <a:bodyPr anchorCtr="0" anchor="t" bIns="0" lIns="0" spcFirstLastPara="1" rIns="0" wrap="square" tIns="0">
            <a:spAutoFit/>
          </a:bodyPr>
          <a:lstStyle/>
          <a:p>
            <a:pPr indent="0" lvl="0" marL="0" marR="0" rtl="0" algn="r">
              <a:lnSpc>
                <a:spcPct val="140014"/>
              </a:lnSpc>
              <a:spcBef>
                <a:spcPts val="0"/>
              </a:spcBef>
              <a:spcAft>
                <a:spcPts val="0"/>
              </a:spcAft>
              <a:buNone/>
            </a:pPr>
            <a:r>
              <a:rPr b="1" lang="en-US" sz="1417">
                <a:solidFill>
                  <a:srgbClr val="FFFF00"/>
                </a:solidFill>
                <a:latin typeface="Arial"/>
                <a:ea typeface="Arial"/>
                <a:cs typeface="Arial"/>
                <a:sym typeface="Arial"/>
              </a:rPr>
              <a:t>Ciò di cui il Mondo ha bisogno</a:t>
            </a:r>
            <a:endParaRPr b="1" sz="1417">
              <a:solidFill>
                <a:srgbClr val="FFFF00"/>
              </a:solidFill>
              <a:latin typeface="Arial"/>
              <a:ea typeface="Arial"/>
              <a:cs typeface="Arial"/>
              <a:sym typeface="Arial"/>
            </a:endParaRPr>
          </a:p>
        </p:txBody>
      </p:sp>
      <p:sp>
        <p:nvSpPr>
          <p:cNvPr id="524" name="Google Shape;524;p23"/>
          <p:cNvSpPr txBox="1"/>
          <p:nvPr/>
        </p:nvSpPr>
        <p:spPr>
          <a:xfrm>
            <a:off x="6627596" y="5201347"/>
            <a:ext cx="1784884" cy="24032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Il lavoro che sceglieresti</a:t>
            </a:r>
            <a:endParaRPr b="1" sz="1417">
              <a:solidFill>
                <a:srgbClr val="FFFF00"/>
              </a:solidFill>
              <a:latin typeface="Arial"/>
              <a:ea typeface="Arial"/>
              <a:cs typeface="Arial"/>
              <a:sym typeface="Arial"/>
            </a:endParaRPr>
          </a:p>
        </p:txBody>
      </p:sp>
      <p:sp>
        <p:nvSpPr>
          <p:cNvPr id="525" name="Google Shape;525;p23"/>
          <p:cNvSpPr txBox="1"/>
          <p:nvPr/>
        </p:nvSpPr>
        <p:spPr>
          <a:xfrm>
            <a:off x="6277875" y="2635135"/>
            <a:ext cx="10687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0000"/>
                </a:solidFill>
                <a:latin typeface="Calibri"/>
                <a:ea typeface="Calibri"/>
                <a:cs typeface="Calibri"/>
                <a:sym typeface="Calibri"/>
              </a:rPr>
              <a:t>Passione</a:t>
            </a:r>
            <a:endParaRPr/>
          </a:p>
        </p:txBody>
      </p:sp>
      <p:sp>
        <p:nvSpPr>
          <p:cNvPr id="526" name="Google Shape;526;p23"/>
          <p:cNvSpPr txBox="1"/>
          <p:nvPr/>
        </p:nvSpPr>
        <p:spPr>
          <a:xfrm>
            <a:off x="5184768" y="3286206"/>
            <a:ext cx="113243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FFFF00"/>
                </a:solidFill>
                <a:latin typeface="Calibri"/>
                <a:ea typeface="Calibri"/>
                <a:cs typeface="Calibri"/>
                <a:sym typeface="Calibri"/>
              </a:rPr>
              <a:t>Ciò che sai fare </a:t>
            </a:r>
            <a:endParaRPr/>
          </a:p>
          <a:p>
            <a:pPr indent="0" lvl="0" marL="0" marR="0" rtl="0" algn="l">
              <a:spcBef>
                <a:spcPts val="0"/>
              </a:spcBef>
              <a:spcAft>
                <a:spcPts val="0"/>
              </a:spcAft>
              <a:buNone/>
            </a:pPr>
            <a:r>
              <a:rPr lang="en-US" sz="1600">
                <a:solidFill>
                  <a:srgbClr val="FFFF00"/>
                </a:solidFill>
                <a:latin typeface="Calibri"/>
                <a:ea typeface="Calibri"/>
                <a:cs typeface="Calibri"/>
                <a:sym typeface="Calibri"/>
              </a:rPr>
              <a:t>bene</a:t>
            </a:r>
            <a:endParaRPr/>
          </a:p>
        </p:txBody>
      </p:sp>
      <p:sp>
        <p:nvSpPr>
          <p:cNvPr id="527" name="Google Shape;527;p23"/>
          <p:cNvSpPr txBox="1"/>
          <p:nvPr/>
        </p:nvSpPr>
        <p:spPr>
          <a:xfrm>
            <a:off x="6335849" y="3711818"/>
            <a:ext cx="11452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C00000"/>
                </a:solidFill>
                <a:latin typeface="Calibri"/>
                <a:ea typeface="Calibri"/>
                <a:cs typeface="Calibri"/>
                <a:sym typeface="Calibri"/>
              </a:rPr>
              <a:t>Studi o professione</a:t>
            </a:r>
            <a:endParaRPr/>
          </a:p>
        </p:txBody>
      </p:sp>
      <p:sp>
        <p:nvSpPr>
          <p:cNvPr id="528" name="Google Shape;528;p23"/>
          <p:cNvSpPr txBox="1"/>
          <p:nvPr/>
        </p:nvSpPr>
        <p:spPr>
          <a:xfrm>
            <a:off x="7791450" y="3854387"/>
            <a:ext cx="10657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C00000"/>
                </a:solidFill>
                <a:latin typeface="Calibri"/>
                <a:ea typeface="Calibri"/>
                <a:cs typeface="Calibri"/>
                <a:sym typeface="Calibri"/>
              </a:rPr>
              <a:t>Vocazione</a:t>
            </a:r>
            <a:endParaRPr/>
          </a:p>
        </p:txBody>
      </p:sp>
      <p:sp>
        <p:nvSpPr>
          <p:cNvPr id="529" name="Google Shape;529;p23"/>
          <p:cNvSpPr txBox="1"/>
          <p:nvPr/>
        </p:nvSpPr>
        <p:spPr>
          <a:xfrm>
            <a:off x="1842792" y="105127"/>
            <a:ext cx="348566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OBIETTIVI FORMATIVI</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530" name="Google Shape;530;p23"/>
          <p:cNvCxnSpPr/>
          <p:nvPr/>
        </p:nvCxnSpPr>
        <p:spPr>
          <a:xfrm rot="10800000">
            <a:off x="4210263" y="1193217"/>
            <a:ext cx="2592326" cy="435420"/>
          </a:xfrm>
          <a:prstGeom prst="straightConnector1">
            <a:avLst/>
          </a:prstGeom>
          <a:noFill/>
          <a:ln cap="flat" cmpd="sng" w="9525">
            <a:solidFill>
              <a:schemeClr val="accent1"/>
            </a:solidFill>
            <a:prstDash val="solid"/>
            <a:miter lim="800000"/>
            <a:headEnd len="sm" w="sm" type="none"/>
            <a:tailEnd len="med" w="med" type="triangle"/>
          </a:ln>
        </p:spPr>
      </p:cxnSp>
      <p:sp>
        <p:nvSpPr>
          <p:cNvPr id="531" name="Google Shape;531;p23"/>
          <p:cNvSpPr txBox="1"/>
          <p:nvPr/>
        </p:nvSpPr>
        <p:spPr>
          <a:xfrm>
            <a:off x="1529543" y="916218"/>
            <a:ext cx="24605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 </a:t>
            </a:r>
            <a:r>
              <a:rPr lang="en-US" sz="1800">
                <a:solidFill>
                  <a:schemeClr val="dk1"/>
                </a:solidFill>
                <a:latin typeface="Garamond"/>
                <a:ea typeface="Garamond"/>
                <a:cs typeface="Garamond"/>
                <a:sym typeface="Garamond"/>
              </a:rPr>
              <a:t>personale</a:t>
            </a:r>
            <a:endParaRPr/>
          </a:p>
        </p:txBody>
      </p:sp>
      <p:cxnSp>
        <p:nvCxnSpPr>
          <p:cNvPr id="532" name="Google Shape;532;p23"/>
          <p:cNvCxnSpPr/>
          <p:nvPr/>
        </p:nvCxnSpPr>
        <p:spPr>
          <a:xfrm rot="10800000">
            <a:off x="3325091" y="3004467"/>
            <a:ext cx="2217050" cy="130677"/>
          </a:xfrm>
          <a:prstGeom prst="straightConnector1">
            <a:avLst/>
          </a:prstGeom>
          <a:noFill/>
          <a:ln cap="flat" cmpd="sng" w="9525">
            <a:solidFill>
              <a:schemeClr val="accent1"/>
            </a:solidFill>
            <a:prstDash val="solid"/>
            <a:miter lim="800000"/>
            <a:headEnd len="sm" w="sm" type="none"/>
            <a:tailEnd len="med" w="med" type="triangle"/>
          </a:ln>
        </p:spPr>
      </p:cxnSp>
      <p:sp>
        <p:nvSpPr>
          <p:cNvPr id="533" name="Google Shape;533;p23"/>
          <p:cNvSpPr txBox="1"/>
          <p:nvPr/>
        </p:nvSpPr>
        <p:spPr>
          <a:xfrm>
            <a:off x="967275" y="2294313"/>
            <a:ext cx="2247371"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in materia di consapevolezza </a:t>
            </a:r>
            <a:endParaRPr/>
          </a:p>
          <a:p>
            <a:pPr indent="0" lvl="0" marL="0" marR="0" rtl="0" algn="l">
              <a:spcBef>
                <a:spcPts val="0"/>
              </a:spcBef>
              <a:spcAft>
                <a:spcPts val="0"/>
              </a:spcAft>
              <a:buNone/>
            </a:pPr>
            <a:r>
              <a:rPr lang="en-US" sz="1800">
                <a:solidFill>
                  <a:schemeClr val="dk1"/>
                </a:solidFill>
                <a:latin typeface="Garamond"/>
                <a:ea typeface="Garamond"/>
                <a:cs typeface="Garamond"/>
                <a:sym typeface="Garamond"/>
              </a:rPr>
              <a:t>ed espressione culturale</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534" name="Google Shape;534;p23"/>
          <p:cNvCxnSpPr/>
          <p:nvPr/>
        </p:nvCxnSpPr>
        <p:spPr>
          <a:xfrm flipH="1">
            <a:off x="4455622" y="5020887"/>
            <a:ext cx="2277687" cy="180460"/>
          </a:xfrm>
          <a:prstGeom prst="straightConnector1">
            <a:avLst/>
          </a:prstGeom>
          <a:noFill/>
          <a:ln cap="flat" cmpd="sng" w="9525">
            <a:solidFill>
              <a:schemeClr val="accent1"/>
            </a:solidFill>
            <a:prstDash val="solid"/>
            <a:miter lim="800000"/>
            <a:headEnd len="sm" w="sm" type="none"/>
            <a:tailEnd len="med" w="med" type="triangle"/>
          </a:ln>
        </p:spPr>
      </p:cxnSp>
      <p:cxnSp>
        <p:nvCxnSpPr>
          <p:cNvPr id="535" name="Google Shape;535;p23"/>
          <p:cNvCxnSpPr/>
          <p:nvPr/>
        </p:nvCxnSpPr>
        <p:spPr>
          <a:xfrm flipH="1" rot="10800000">
            <a:off x="9450969" y="2036020"/>
            <a:ext cx="1039693" cy="1031376"/>
          </a:xfrm>
          <a:prstGeom prst="straightConnector1">
            <a:avLst/>
          </a:prstGeom>
          <a:noFill/>
          <a:ln cap="flat" cmpd="sng" w="9525">
            <a:solidFill>
              <a:schemeClr val="accent1"/>
            </a:solidFill>
            <a:prstDash val="solid"/>
            <a:miter lim="800000"/>
            <a:headEnd len="sm" w="sm" type="none"/>
            <a:tailEnd len="med" w="med" type="triangle"/>
          </a:ln>
        </p:spPr>
      </p:cxnSp>
      <p:sp>
        <p:nvSpPr>
          <p:cNvPr id="536" name="Google Shape;536;p23"/>
          <p:cNvSpPr txBox="1"/>
          <p:nvPr/>
        </p:nvSpPr>
        <p:spPr>
          <a:xfrm>
            <a:off x="10432474" y="1072342"/>
            <a:ext cx="154885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in materia di cittadinanza </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7" name="Google Shape;537;p23"/>
          <p:cNvSpPr txBox="1"/>
          <p:nvPr/>
        </p:nvSpPr>
        <p:spPr>
          <a:xfrm>
            <a:off x="1491788" y="5011412"/>
            <a:ext cx="3078268"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imprenditoriale</a:t>
            </a:r>
            <a:endParaRPr/>
          </a:p>
          <a:p>
            <a:pPr indent="0" lvl="0" marL="0" marR="0" rtl="0" algn="l">
              <a:spcBef>
                <a:spcPts val="0"/>
              </a:spcBef>
              <a:spcAft>
                <a:spcPts val="0"/>
              </a:spcAft>
              <a:buNone/>
            </a:pPr>
            <a:r>
              <a:t/>
            </a:r>
            <a:endParaRPr sz="1800">
              <a:solidFill>
                <a:schemeClr val="dk1"/>
              </a:solidFill>
              <a:latin typeface="Garamond"/>
              <a:ea typeface="Garamond"/>
              <a:cs typeface="Garamond"/>
              <a:sym typeface="Garamon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24"/>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3" name="Google Shape;543;p24"/>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4" name="Google Shape;544;p24"/>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5" name="Google Shape;545;p24"/>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6" name="Google Shape;546;p24"/>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7" name="Google Shape;547;p24"/>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8" name="Google Shape;548;p24"/>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9" name="Google Shape;549;p24"/>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550" name="Google Shape;550;p24"/>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551" name="Google Shape;551;p24"/>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2" name="Google Shape;552;p24"/>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553" name="Google Shape;553;p24"/>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553" name="Google Shape;553;p24"/>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554" name="Google Shape;554;p24"/>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5" name="Google Shape;555;p24"/>
          <p:cNvSpPr/>
          <p:nvPr/>
        </p:nvSpPr>
        <p:spPr>
          <a:xfrm>
            <a:off x="6094685" y="943278"/>
            <a:ext cx="2942210"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6" name="Google Shape;556;p24"/>
          <p:cNvSpPr txBox="1"/>
          <p:nvPr/>
        </p:nvSpPr>
        <p:spPr>
          <a:xfrm>
            <a:off x="6277874" y="1454333"/>
            <a:ext cx="2464594" cy="23378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Ciò che ami</a:t>
            </a:r>
            <a:endParaRPr b="1" sz="1417">
              <a:solidFill>
                <a:srgbClr val="FFFF00"/>
              </a:solidFill>
              <a:latin typeface="Arial"/>
              <a:ea typeface="Arial"/>
              <a:cs typeface="Arial"/>
              <a:sym typeface="Arial"/>
            </a:endParaRPr>
          </a:p>
        </p:txBody>
      </p:sp>
      <p:sp>
        <p:nvSpPr>
          <p:cNvPr id="557" name="Google Shape;557;p24"/>
          <p:cNvSpPr/>
          <p:nvPr/>
        </p:nvSpPr>
        <p:spPr>
          <a:xfrm>
            <a:off x="7157881" y="2036020"/>
            <a:ext cx="2942209"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8" name="Google Shape;558;p24"/>
          <p:cNvSpPr/>
          <p:nvPr/>
        </p:nvSpPr>
        <p:spPr>
          <a:xfrm>
            <a:off x="4893019" y="2036020"/>
            <a:ext cx="2942208"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9" name="Google Shape;559;p24"/>
          <p:cNvSpPr/>
          <p:nvPr/>
        </p:nvSpPr>
        <p:spPr>
          <a:xfrm>
            <a:off x="6025450" y="3135144"/>
            <a:ext cx="2942210" cy="2808227"/>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0" name="Google Shape;560;p24"/>
          <p:cNvSpPr txBox="1"/>
          <p:nvPr/>
        </p:nvSpPr>
        <p:spPr>
          <a:xfrm>
            <a:off x="7041995" y="2750367"/>
            <a:ext cx="1455539" cy="256480"/>
          </a:xfrm>
          <a:prstGeom prst="rect">
            <a:avLst/>
          </a:prstGeom>
          <a:noFill/>
          <a:ln>
            <a:noFill/>
          </a:ln>
        </p:spPr>
        <p:txBody>
          <a:bodyPr anchorCtr="0" anchor="t" bIns="0" lIns="0" spcFirstLastPara="1" rIns="0" wrap="square" tIns="0">
            <a:spAutoFit/>
          </a:bodyPr>
          <a:lstStyle/>
          <a:p>
            <a:pPr indent="0" lvl="0" marL="0" marR="0" rtl="0" algn="r">
              <a:lnSpc>
                <a:spcPct val="110222"/>
              </a:lnSpc>
              <a:spcBef>
                <a:spcPts val="0"/>
              </a:spcBef>
              <a:spcAft>
                <a:spcPts val="0"/>
              </a:spcAft>
              <a:buNone/>
            </a:pPr>
            <a:r>
              <a:rPr b="1" lang="en-US" sz="1800">
                <a:solidFill>
                  <a:srgbClr val="FF0000"/>
                </a:solidFill>
                <a:latin typeface="Arial"/>
                <a:ea typeface="Arial"/>
                <a:cs typeface="Arial"/>
                <a:sym typeface="Arial"/>
              </a:rPr>
              <a:t>Missione</a:t>
            </a:r>
            <a:endParaRPr b="1" sz="1800">
              <a:solidFill>
                <a:srgbClr val="FF0000"/>
              </a:solidFill>
              <a:latin typeface="Arial"/>
              <a:ea typeface="Arial"/>
              <a:cs typeface="Arial"/>
              <a:sym typeface="Arial"/>
            </a:endParaRPr>
          </a:p>
        </p:txBody>
      </p:sp>
      <p:sp>
        <p:nvSpPr>
          <p:cNvPr id="561" name="Google Shape;561;p24"/>
          <p:cNvSpPr txBox="1"/>
          <p:nvPr/>
        </p:nvSpPr>
        <p:spPr>
          <a:xfrm>
            <a:off x="8742578" y="3286206"/>
            <a:ext cx="1065765" cy="746743"/>
          </a:xfrm>
          <a:prstGeom prst="rect">
            <a:avLst/>
          </a:prstGeom>
          <a:noFill/>
          <a:ln>
            <a:noFill/>
          </a:ln>
        </p:spPr>
        <p:txBody>
          <a:bodyPr anchorCtr="0" anchor="t" bIns="0" lIns="0" spcFirstLastPara="1" rIns="0" wrap="square" tIns="0">
            <a:spAutoFit/>
          </a:bodyPr>
          <a:lstStyle/>
          <a:p>
            <a:pPr indent="0" lvl="0" marL="0" marR="0" rtl="0" algn="r">
              <a:lnSpc>
                <a:spcPct val="140014"/>
              </a:lnSpc>
              <a:spcBef>
                <a:spcPts val="0"/>
              </a:spcBef>
              <a:spcAft>
                <a:spcPts val="0"/>
              </a:spcAft>
              <a:buNone/>
            </a:pPr>
            <a:r>
              <a:rPr b="1" lang="en-US" sz="1417">
                <a:solidFill>
                  <a:srgbClr val="FFFF00"/>
                </a:solidFill>
                <a:latin typeface="Arial"/>
                <a:ea typeface="Arial"/>
                <a:cs typeface="Arial"/>
                <a:sym typeface="Arial"/>
              </a:rPr>
              <a:t>Ciò di cui il Mondo ha bisogno</a:t>
            </a:r>
            <a:endParaRPr b="1" sz="1417">
              <a:solidFill>
                <a:srgbClr val="FFFF00"/>
              </a:solidFill>
              <a:latin typeface="Arial"/>
              <a:ea typeface="Arial"/>
              <a:cs typeface="Arial"/>
              <a:sym typeface="Arial"/>
            </a:endParaRPr>
          </a:p>
        </p:txBody>
      </p:sp>
      <p:sp>
        <p:nvSpPr>
          <p:cNvPr id="562" name="Google Shape;562;p24"/>
          <p:cNvSpPr txBox="1"/>
          <p:nvPr/>
        </p:nvSpPr>
        <p:spPr>
          <a:xfrm>
            <a:off x="6627596" y="5201347"/>
            <a:ext cx="1784884" cy="24032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Il lavoro che sceglieresti</a:t>
            </a:r>
            <a:endParaRPr b="1" sz="1417">
              <a:solidFill>
                <a:srgbClr val="FFFF00"/>
              </a:solidFill>
              <a:latin typeface="Arial"/>
              <a:ea typeface="Arial"/>
              <a:cs typeface="Arial"/>
              <a:sym typeface="Arial"/>
            </a:endParaRPr>
          </a:p>
        </p:txBody>
      </p:sp>
      <p:sp>
        <p:nvSpPr>
          <p:cNvPr id="563" name="Google Shape;563;p24"/>
          <p:cNvSpPr txBox="1"/>
          <p:nvPr/>
        </p:nvSpPr>
        <p:spPr>
          <a:xfrm>
            <a:off x="6277875" y="2635135"/>
            <a:ext cx="10687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0000"/>
                </a:solidFill>
                <a:latin typeface="Calibri"/>
                <a:ea typeface="Calibri"/>
                <a:cs typeface="Calibri"/>
                <a:sym typeface="Calibri"/>
              </a:rPr>
              <a:t>Passione</a:t>
            </a:r>
            <a:endParaRPr/>
          </a:p>
        </p:txBody>
      </p:sp>
      <p:sp>
        <p:nvSpPr>
          <p:cNvPr id="564" name="Google Shape;564;p24"/>
          <p:cNvSpPr txBox="1"/>
          <p:nvPr/>
        </p:nvSpPr>
        <p:spPr>
          <a:xfrm>
            <a:off x="5184768" y="3286206"/>
            <a:ext cx="113243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FFFF00"/>
                </a:solidFill>
                <a:latin typeface="Calibri"/>
                <a:ea typeface="Calibri"/>
                <a:cs typeface="Calibri"/>
                <a:sym typeface="Calibri"/>
              </a:rPr>
              <a:t>Ciò che sai fare </a:t>
            </a:r>
            <a:endParaRPr/>
          </a:p>
          <a:p>
            <a:pPr indent="0" lvl="0" marL="0" marR="0" rtl="0" algn="l">
              <a:spcBef>
                <a:spcPts val="0"/>
              </a:spcBef>
              <a:spcAft>
                <a:spcPts val="0"/>
              </a:spcAft>
              <a:buNone/>
            </a:pPr>
            <a:r>
              <a:rPr lang="en-US" sz="1600">
                <a:solidFill>
                  <a:srgbClr val="FFFF00"/>
                </a:solidFill>
                <a:latin typeface="Calibri"/>
                <a:ea typeface="Calibri"/>
                <a:cs typeface="Calibri"/>
                <a:sym typeface="Calibri"/>
              </a:rPr>
              <a:t>bene</a:t>
            </a:r>
            <a:endParaRPr/>
          </a:p>
        </p:txBody>
      </p:sp>
      <p:sp>
        <p:nvSpPr>
          <p:cNvPr id="565" name="Google Shape;565;p24"/>
          <p:cNvSpPr txBox="1"/>
          <p:nvPr/>
        </p:nvSpPr>
        <p:spPr>
          <a:xfrm>
            <a:off x="6335849" y="3711818"/>
            <a:ext cx="11452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C00000"/>
                </a:solidFill>
                <a:latin typeface="Calibri"/>
                <a:ea typeface="Calibri"/>
                <a:cs typeface="Calibri"/>
                <a:sym typeface="Calibri"/>
              </a:rPr>
              <a:t>Studi o professione</a:t>
            </a:r>
            <a:endParaRPr/>
          </a:p>
        </p:txBody>
      </p:sp>
      <p:sp>
        <p:nvSpPr>
          <p:cNvPr id="566" name="Google Shape;566;p24"/>
          <p:cNvSpPr txBox="1"/>
          <p:nvPr/>
        </p:nvSpPr>
        <p:spPr>
          <a:xfrm>
            <a:off x="7791450" y="3854387"/>
            <a:ext cx="10657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C00000"/>
                </a:solidFill>
                <a:latin typeface="Calibri"/>
                <a:ea typeface="Calibri"/>
                <a:cs typeface="Calibri"/>
                <a:sym typeface="Calibri"/>
              </a:rPr>
              <a:t>Vocazione</a:t>
            </a:r>
            <a:endParaRPr/>
          </a:p>
        </p:txBody>
      </p:sp>
      <p:sp>
        <p:nvSpPr>
          <p:cNvPr id="567" name="Google Shape;567;p24"/>
          <p:cNvSpPr txBox="1"/>
          <p:nvPr/>
        </p:nvSpPr>
        <p:spPr>
          <a:xfrm>
            <a:off x="1842792" y="105127"/>
            <a:ext cx="348566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OBIETTIVI FORMATIVI</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568" name="Google Shape;568;p24"/>
          <p:cNvCxnSpPr/>
          <p:nvPr/>
        </p:nvCxnSpPr>
        <p:spPr>
          <a:xfrm rot="10800000">
            <a:off x="4210263" y="1193217"/>
            <a:ext cx="2592326" cy="435420"/>
          </a:xfrm>
          <a:prstGeom prst="straightConnector1">
            <a:avLst/>
          </a:prstGeom>
          <a:noFill/>
          <a:ln cap="flat" cmpd="sng" w="9525">
            <a:solidFill>
              <a:schemeClr val="accent1"/>
            </a:solidFill>
            <a:prstDash val="solid"/>
            <a:miter lim="800000"/>
            <a:headEnd len="sm" w="sm" type="none"/>
            <a:tailEnd len="med" w="med" type="triangle"/>
          </a:ln>
        </p:spPr>
      </p:cxnSp>
      <p:sp>
        <p:nvSpPr>
          <p:cNvPr id="569" name="Google Shape;569;p24"/>
          <p:cNvSpPr txBox="1"/>
          <p:nvPr/>
        </p:nvSpPr>
        <p:spPr>
          <a:xfrm>
            <a:off x="1529543" y="916218"/>
            <a:ext cx="2460566" cy="7386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 </a:t>
            </a:r>
            <a:r>
              <a:rPr lang="en-US" sz="1800">
                <a:solidFill>
                  <a:schemeClr val="dk1"/>
                </a:solidFill>
                <a:latin typeface="Garamond"/>
                <a:ea typeface="Garamond"/>
                <a:cs typeface="Garamond"/>
                <a:sym typeface="Garamond"/>
              </a:rPr>
              <a:t>personale</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consapevolezza di sé; pensiero creativo.</a:t>
            </a:r>
            <a:endParaRPr/>
          </a:p>
        </p:txBody>
      </p:sp>
      <p:cxnSp>
        <p:nvCxnSpPr>
          <p:cNvPr id="570" name="Google Shape;570;p24"/>
          <p:cNvCxnSpPr/>
          <p:nvPr/>
        </p:nvCxnSpPr>
        <p:spPr>
          <a:xfrm rot="10800000">
            <a:off x="3325091" y="3004467"/>
            <a:ext cx="2217050" cy="130677"/>
          </a:xfrm>
          <a:prstGeom prst="straightConnector1">
            <a:avLst/>
          </a:prstGeom>
          <a:noFill/>
          <a:ln cap="flat" cmpd="sng" w="9525">
            <a:solidFill>
              <a:schemeClr val="accent1"/>
            </a:solidFill>
            <a:prstDash val="solid"/>
            <a:miter lim="800000"/>
            <a:headEnd len="sm" w="sm" type="none"/>
            <a:tailEnd len="med" w="med" type="triangle"/>
          </a:ln>
        </p:spPr>
      </p:cxnSp>
      <p:sp>
        <p:nvSpPr>
          <p:cNvPr id="571" name="Google Shape;571;p24"/>
          <p:cNvSpPr txBox="1"/>
          <p:nvPr/>
        </p:nvSpPr>
        <p:spPr>
          <a:xfrm>
            <a:off x="947989" y="2205762"/>
            <a:ext cx="2217049" cy="240065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in materia di consapevolezza </a:t>
            </a:r>
            <a:endParaRPr/>
          </a:p>
          <a:p>
            <a:pPr indent="0" lvl="0" marL="0" marR="0" rtl="0" algn="l">
              <a:spcBef>
                <a:spcPts val="0"/>
              </a:spcBef>
              <a:spcAft>
                <a:spcPts val="0"/>
              </a:spcAft>
              <a:buNone/>
            </a:pPr>
            <a:r>
              <a:rPr lang="en-US" sz="1800">
                <a:solidFill>
                  <a:schemeClr val="dk1"/>
                </a:solidFill>
                <a:latin typeface="Garamond"/>
                <a:ea typeface="Garamond"/>
                <a:cs typeface="Garamond"/>
                <a:sym typeface="Garamond"/>
              </a:rPr>
              <a:t>ed espressione culturale</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consapevolezza di sé; comunicazione efficace; relazioni efficaci; empatia; pensiero creativo; pensiero critico; prendere decisioni.</a:t>
            </a:r>
            <a:endParaRPr/>
          </a:p>
        </p:txBody>
      </p:sp>
      <p:cxnSp>
        <p:nvCxnSpPr>
          <p:cNvPr id="572" name="Google Shape;572;p24"/>
          <p:cNvCxnSpPr/>
          <p:nvPr/>
        </p:nvCxnSpPr>
        <p:spPr>
          <a:xfrm flipH="1">
            <a:off x="4455622" y="5020887"/>
            <a:ext cx="2277687" cy="180460"/>
          </a:xfrm>
          <a:prstGeom prst="straightConnector1">
            <a:avLst/>
          </a:prstGeom>
          <a:noFill/>
          <a:ln cap="flat" cmpd="sng" w="9525">
            <a:solidFill>
              <a:schemeClr val="accent1"/>
            </a:solidFill>
            <a:prstDash val="solid"/>
            <a:miter lim="800000"/>
            <a:headEnd len="sm" w="sm" type="none"/>
            <a:tailEnd len="med" w="med" type="triangle"/>
          </a:ln>
        </p:spPr>
      </p:cxnSp>
      <p:cxnSp>
        <p:nvCxnSpPr>
          <p:cNvPr id="573" name="Google Shape;573;p24"/>
          <p:cNvCxnSpPr/>
          <p:nvPr/>
        </p:nvCxnSpPr>
        <p:spPr>
          <a:xfrm flipH="1" rot="10800000">
            <a:off x="9450969" y="2036020"/>
            <a:ext cx="1039693" cy="1031376"/>
          </a:xfrm>
          <a:prstGeom prst="straightConnector1">
            <a:avLst/>
          </a:prstGeom>
          <a:noFill/>
          <a:ln cap="flat" cmpd="sng" w="9525">
            <a:solidFill>
              <a:schemeClr val="accent1"/>
            </a:solidFill>
            <a:prstDash val="solid"/>
            <a:miter lim="800000"/>
            <a:headEnd len="sm" w="sm" type="none"/>
            <a:tailEnd len="med" w="med" type="triangle"/>
          </a:ln>
        </p:spPr>
      </p:cxnSp>
      <p:sp>
        <p:nvSpPr>
          <p:cNvPr id="574" name="Google Shape;574;p24"/>
          <p:cNvSpPr txBox="1"/>
          <p:nvPr/>
        </p:nvSpPr>
        <p:spPr>
          <a:xfrm>
            <a:off x="10432474" y="1072342"/>
            <a:ext cx="1548854" cy="212365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in materia di cittadinanza </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relazioni efficaci; empatia; comunicazione efficace; pensiero critico.</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5" name="Google Shape;575;p24"/>
          <p:cNvSpPr txBox="1"/>
          <p:nvPr/>
        </p:nvSpPr>
        <p:spPr>
          <a:xfrm>
            <a:off x="1491788" y="4834704"/>
            <a:ext cx="3068847"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imprenditoriale</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pensiero creativo; pensiero critico;  prendere decisioni; risolvere problemi.</a:t>
            </a:r>
            <a:endParaRPr/>
          </a:p>
          <a:p>
            <a:pPr indent="0" lvl="0" marL="0" marR="0" rtl="0" algn="l">
              <a:spcBef>
                <a:spcPts val="0"/>
              </a:spcBef>
              <a:spcAft>
                <a:spcPts val="0"/>
              </a:spcAft>
              <a:buNone/>
            </a:pPr>
            <a:r>
              <a:t/>
            </a:r>
            <a:endParaRPr sz="1200">
              <a:solidFill>
                <a:schemeClr val="dk1"/>
              </a:solidFill>
              <a:latin typeface="Garamond"/>
              <a:ea typeface="Garamond"/>
              <a:cs typeface="Garamond"/>
              <a:sym typeface="Garamond"/>
            </a:endParaRPr>
          </a:p>
          <a:p>
            <a:pPr indent="0" lvl="0" marL="0" marR="0" rtl="0" algn="l">
              <a:spcBef>
                <a:spcPts val="0"/>
              </a:spcBef>
              <a:spcAft>
                <a:spcPts val="0"/>
              </a:spcAft>
              <a:buNone/>
            </a:pPr>
            <a:r>
              <a:t/>
            </a:r>
            <a:endParaRPr sz="1800">
              <a:solidFill>
                <a:schemeClr val="dk1"/>
              </a:solidFill>
              <a:latin typeface="Garamond"/>
              <a:ea typeface="Garamond"/>
              <a:cs typeface="Garamond"/>
              <a:sym typeface="Garamon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25"/>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1" name="Google Shape;581;p25"/>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2" name="Google Shape;582;p25"/>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3" name="Google Shape;583;p25"/>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4" name="Google Shape;584;p25"/>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5" name="Google Shape;585;p25"/>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6" name="Google Shape;586;p25"/>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7" name="Google Shape;587;p25"/>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588" name="Google Shape;588;p25"/>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589" name="Google Shape;589;p25"/>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0" name="Google Shape;590;p25"/>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591" name="Google Shape;591;p25"/>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591" name="Google Shape;591;p25"/>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592" name="Google Shape;592;p25"/>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3" name="Google Shape;593;p25"/>
          <p:cNvSpPr/>
          <p:nvPr/>
        </p:nvSpPr>
        <p:spPr>
          <a:xfrm>
            <a:off x="6094685" y="943278"/>
            <a:ext cx="2942210"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4" name="Google Shape;594;p25"/>
          <p:cNvSpPr txBox="1"/>
          <p:nvPr/>
        </p:nvSpPr>
        <p:spPr>
          <a:xfrm>
            <a:off x="6277874" y="1454333"/>
            <a:ext cx="2464594" cy="23378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Ciò che ami</a:t>
            </a:r>
            <a:endParaRPr b="1" sz="1417">
              <a:solidFill>
                <a:srgbClr val="FFFF00"/>
              </a:solidFill>
              <a:latin typeface="Arial"/>
              <a:ea typeface="Arial"/>
              <a:cs typeface="Arial"/>
              <a:sym typeface="Arial"/>
            </a:endParaRPr>
          </a:p>
        </p:txBody>
      </p:sp>
      <p:sp>
        <p:nvSpPr>
          <p:cNvPr id="595" name="Google Shape;595;p25"/>
          <p:cNvSpPr/>
          <p:nvPr/>
        </p:nvSpPr>
        <p:spPr>
          <a:xfrm>
            <a:off x="7157881" y="2036020"/>
            <a:ext cx="2942209"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6" name="Google Shape;596;p25"/>
          <p:cNvSpPr/>
          <p:nvPr/>
        </p:nvSpPr>
        <p:spPr>
          <a:xfrm>
            <a:off x="4893019" y="2036020"/>
            <a:ext cx="2942208"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7" name="Google Shape;597;p25"/>
          <p:cNvSpPr/>
          <p:nvPr/>
        </p:nvSpPr>
        <p:spPr>
          <a:xfrm>
            <a:off x="6047757" y="3060993"/>
            <a:ext cx="2942210" cy="2808227"/>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98" name="Google Shape;598;p25"/>
          <p:cNvSpPr txBox="1"/>
          <p:nvPr/>
        </p:nvSpPr>
        <p:spPr>
          <a:xfrm>
            <a:off x="7041995" y="2750367"/>
            <a:ext cx="1455539" cy="256480"/>
          </a:xfrm>
          <a:prstGeom prst="rect">
            <a:avLst/>
          </a:prstGeom>
          <a:noFill/>
          <a:ln>
            <a:noFill/>
          </a:ln>
        </p:spPr>
        <p:txBody>
          <a:bodyPr anchorCtr="0" anchor="t" bIns="0" lIns="0" spcFirstLastPara="1" rIns="0" wrap="square" tIns="0">
            <a:spAutoFit/>
          </a:bodyPr>
          <a:lstStyle/>
          <a:p>
            <a:pPr indent="0" lvl="0" marL="0" marR="0" rtl="0" algn="r">
              <a:lnSpc>
                <a:spcPct val="110222"/>
              </a:lnSpc>
              <a:spcBef>
                <a:spcPts val="0"/>
              </a:spcBef>
              <a:spcAft>
                <a:spcPts val="0"/>
              </a:spcAft>
              <a:buNone/>
            </a:pPr>
            <a:r>
              <a:rPr b="1" lang="en-US" sz="1800">
                <a:solidFill>
                  <a:srgbClr val="FF0000"/>
                </a:solidFill>
                <a:latin typeface="Arial"/>
                <a:ea typeface="Arial"/>
                <a:cs typeface="Arial"/>
                <a:sym typeface="Arial"/>
              </a:rPr>
              <a:t>Missione</a:t>
            </a:r>
            <a:endParaRPr b="1" sz="1800">
              <a:solidFill>
                <a:srgbClr val="FF0000"/>
              </a:solidFill>
              <a:latin typeface="Arial"/>
              <a:ea typeface="Arial"/>
              <a:cs typeface="Arial"/>
              <a:sym typeface="Arial"/>
            </a:endParaRPr>
          </a:p>
        </p:txBody>
      </p:sp>
      <p:sp>
        <p:nvSpPr>
          <p:cNvPr id="599" name="Google Shape;599;p25"/>
          <p:cNvSpPr txBox="1"/>
          <p:nvPr/>
        </p:nvSpPr>
        <p:spPr>
          <a:xfrm>
            <a:off x="8742578" y="3286206"/>
            <a:ext cx="1065765" cy="746743"/>
          </a:xfrm>
          <a:prstGeom prst="rect">
            <a:avLst/>
          </a:prstGeom>
          <a:noFill/>
          <a:ln>
            <a:noFill/>
          </a:ln>
        </p:spPr>
        <p:txBody>
          <a:bodyPr anchorCtr="0" anchor="t" bIns="0" lIns="0" spcFirstLastPara="1" rIns="0" wrap="square" tIns="0">
            <a:spAutoFit/>
          </a:bodyPr>
          <a:lstStyle/>
          <a:p>
            <a:pPr indent="0" lvl="0" marL="0" marR="0" rtl="0" algn="r">
              <a:lnSpc>
                <a:spcPct val="140014"/>
              </a:lnSpc>
              <a:spcBef>
                <a:spcPts val="0"/>
              </a:spcBef>
              <a:spcAft>
                <a:spcPts val="0"/>
              </a:spcAft>
              <a:buNone/>
            </a:pPr>
            <a:r>
              <a:rPr b="1" lang="en-US" sz="1417">
                <a:solidFill>
                  <a:srgbClr val="FFFF00"/>
                </a:solidFill>
                <a:latin typeface="Arial"/>
                <a:ea typeface="Arial"/>
                <a:cs typeface="Arial"/>
                <a:sym typeface="Arial"/>
              </a:rPr>
              <a:t>Ciò di cui il Mondo ha bisogno</a:t>
            </a:r>
            <a:endParaRPr b="1" sz="1417">
              <a:solidFill>
                <a:srgbClr val="FFFF00"/>
              </a:solidFill>
              <a:latin typeface="Arial"/>
              <a:ea typeface="Arial"/>
              <a:cs typeface="Arial"/>
              <a:sym typeface="Arial"/>
            </a:endParaRPr>
          </a:p>
        </p:txBody>
      </p:sp>
      <p:sp>
        <p:nvSpPr>
          <p:cNvPr id="600" name="Google Shape;600;p25"/>
          <p:cNvSpPr txBox="1"/>
          <p:nvPr/>
        </p:nvSpPr>
        <p:spPr>
          <a:xfrm>
            <a:off x="6627596" y="5201347"/>
            <a:ext cx="1784884" cy="24032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Il lavoro che sceglieresti</a:t>
            </a:r>
            <a:endParaRPr b="1" sz="1417">
              <a:solidFill>
                <a:srgbClr val="FFFF00"/>
              </a:solidFill>
              <a:latin typeface="Arial"/>
              <a:ea typeface="Arial"/>
              <a:cs typeface="Arial"/>
              <a:sym typeface="Arial"/>
            </a:endParaRPr>
          </a:p>
        </p:txBody>
      </p:sp>
      <p:sp>
        <p:nvSpPr>
          <p:cNvPr id="601" name="Google Shape;601;p25"/>
          <p:cNvSpPr txBox="1"/>
          <p:nvPr/>
        </p:nvSpPr>
        <p:spPr>
          <a:xfrm>
            <a:off x="6277875" y="2635135"/>
            <a:ext cx="10687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0000"/>
                </a:solidFill>
                <a:latin typeface="Calibri"/>
                <a:ea typeface="Calibri"/>
                <a:cs typeface="Calibri"/>
                <a:sym typeface="Calibri"/>
              </a:rPr>
              <a:t>Passione</a:t>
            </a:r>
            <a:endParaRPr/>
          </a:p>
        </p:txBody>
      </p:sp>
      <p:sp>
        <p:nvSpPr>
          <p:cNvPr id="602" name="Google Shape;602;p25"/>
          <p:cNvSpPr txBox="1"/>
          <p:nvPr/>
        </p:nvSpPr>
        <p:spPr>
          <a:xfrm>
            <a:off x="5184768" y="3286206"/>
            <a:ext cx="113243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FFFF00"/>
                </a:solidFill>
                <a:latin typeface="Calibri"/>
                <a:ea typeface="Calibri"/>
                <a:cs typeface="Calibri"/>
                <a:sym typeface="Calibri"/>
              </a:rPr>
              <a:t>Ciò che sai fare </a:t>
            </a:r>
            <a:endParaRPr/>
          </a:p>
          <a:p>
            <a:pPr indent="0" lvl="0" marL="0" marR="0" rtl="0" algn="l">
              <a:spcBef>
                <a:spcPts val="0"/>
              </a:spcBef>
              <a:spcAft>
                <a:spcPts val="0"/>
              </a:spcAft>
              <a:buNone/>
            </a:pPr>
            <a:r>
              <a:rPr lang="en-US" sz="1600">
                <a:solidFill>
                  <a:srgbClr val="FFFF00"/>
                </a:solidFill>
                <a:latin typeface="Calibri"/>
                <a:ea typeface="Calibri"/>
                <a:cs typeface="Calibri"/>
                <a:sym typeface="Calibri"/>
              </a:rPr>
              <a:t>bene</a:t>
            </a:r>
            <a:endParaRPr/>
          </a:p>
        </p:txBody>
      </p:sp>
      <p:sp>
        <p:nvSpPr>
          <p:cNvPr id="603" name="Google Shape;603;p25"/>
          <p:cNvSpPr txBox="1"/>
          <p:nvPr/>
        </p:nvSpPr>
        <p:spPr>
          <a:xfrm>
            <a:off x="6335849" y="3711818"/>
            <a:ext cx="11452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C00000"/>
                </a:solidFill>
                <a:latin typeface="Calibri"/>
                <a:ea typeface="Calibri"/>
                <a:cs typeface="Calibri"/>
                <a:sym typeface="Calibri"/>
              </a:rPr>
              <a:t>Studi o professione</a:t>
            </a:r>
            <a:endParaRPr/>
          </a:p>
        </p:txBody>
      </p:sp>
      <p:sp>
        <p:nvSpPr>
          <p:cNvPr id="604" name="Google Shape;604;p25"/>
          <p:cNvSpPr txBox="1"/>
          <p:nvPr/>
        </p:nvSpPr>
        <p:spPr>
          <a:xfrm>
            <a:off x="7791450" y="3854387"/>
            <a:ext cx="10657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C00000"/>
                </a:solidFill>
                <a:latin typeface="Calibri"/>
                <a:ea typeface="Calibri"/>
                <a:cs typeface="Calibri"/>
                <a:sym typeface="Calibri"/>
              </a:rPr>
              <a:t>Vocazione</a:t>
            </a:r>
            <a:endParaRPr/>
          </a:p>
        </p:txBody>
      </p:sp>
      <p:sp>
        <p:nvSpPr>
          <p:cNvPr id="605" name="Google Shape;605;p25"/>
          <p:cNvSpPr txBox="1"/>
          <p:nvPr/>
        </p:nvSpPr>
        <p:spPr>
          <a:xfrm>
            <a:off x="1842792" y="105127"/>
            <a:ext cx="348566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OBIETTIVI FORMATIVI</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606" name="Google Shape;606;p25"/>
          <p:cNvCxnSpPr/>
          <p:nvPr/>
        </p:nvCxnSpPr>
        <p:spPr>
          <a:xfrm rot="10800000">
            <a:off x="4210263" y="1193217"/>
            <a:ext cx="2592326" cy="435420"/>
          </a:xfrm>
          <a:prstGeom prst="straightConnector1">
            <a:avLst/>
          </a:prstGeom>
          <a:noFill/>
          <a:ln cap="flat" cmpd="sng" w="9525">
            <a:solidFill>
              <a:schemeClr val="accent1"/>
            </a:solidFill>
            <a:prstDash val="solid"/>
            <a:miter lim="800000"/>
            <a:headEnd len="sm" w="sm" type="none"/>
            <a:tailEnd len="med" w="med" type="triangle"/>
          </a:ln>
        </p:spPr>
      </p:cxnSp>
      <p:sp>
        <p:nvSpPr>
          <p:cNvPr id="607" name="Google Shape;607;p25"/>
          <p:cNvSpPr txBox="1"/>
          <p:nvPr/>
        </p:nvSpPr>
        <p:spPr>
          <a:xfrm>
            <a:off x="1529543" y="916218"/>
            <a:ext cx="2460566" cy="7386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 </a:t>
            </a:r>
            <a:r>
              <a:rPr lang="en-US" sz="1800">
                <a:solidFill>
                  <a:schemeClr val="dk1"/>
                </a:solidFill>
                <a:latin typeface="Garamond"/>
                <a:ea typeface="Garamond"/>
                <a:cs typeface="Garamond"/>
                <a:sym typeface="Garamond"/>
              </a:rPr>
              <a:t>personale</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consapevolezza di sé; pensiero creativo.</a:t>
            </a:r>
            <a:endParaRPr/>
          </a:p>
        </p:txBody>
      </p:sp>
      <p:cxnSp>
        <p:nvCxnSpPr>
          <p:cNvPr id="608" name="Google Shape;608;p25"/>
          <p:cNvCxnSpPr/>
          <p:nvPr/>
        </p:nvCxnSpPr>
        <p:spPr>
          <a:xfrm rot="10800000">
            <a:off x="3325091" y="3004467"/>
            <a:ext cx="2217050" cy="130677"/>
          </a:xfrm>
          <a:prstGeom prst="straightConnector1">
            <a:avLst/>
          </a:prstGeom>
          <a:noFill/>
          <a:ln cap="flat" cmpd="sng" w="9525">
            <a:solidFill>
              <a:schemeClr val="accent1"/>
            </a:solidFill>
            <a:prstDash val="solid"/>
            <a:miter lim="800000"/>
            <a:headEnd len="sm" w="sm" type="none"/>
            <a:tailEnd len="med" w="med" type="triangle"/>
          </a:ln>
        </p:spPr>
      </p:cxnSp>
      <p:sp>
        <p:nvSpPr>
          <p:cNvPr id="609" name="Google Shape;609;p25"/>
          <p:cNvSpPr txBox="1"/>
          <p:nvPr/>
        </p:nvSpPr>
        <p:spPr>
          <a:xfrm>
            <a:off x="947989" y="2205762"/>
            <a:ext cx="2217049" cy="240065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in materia di consapevolezza </a:t>
            </a:r>
            <a:endParaRPr/>
          </a:p>
          <a:p>
            <a:pPr indent="0" lvl="0" marL="0" marR="0" rtl="0" algn="l">
              <a:spcBef>
                <a:spcPts val="0"/>
              </a:spcBef>
              <a:spcAft>
                <a:spcPts val="0"/>
              </a:spcAft>
              <a:buNone/>
            </a:pPr>
            <a:r>
              <a:rPr lang="en-US" sz="1800">
                <a:solidFill>
                  <a:schemeClr val="dk1"/>
                </a:solidFill>
                <a:latin typeface="Garamond"/>
                <a:ea typeface="Garamond"/>
                <a:cs typeface="Garamond"/>
                <a:sym typeface="Garamond"/>
              </a:rPr>
              <a:t>ed espressione culturale</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consapevolezza di sé; comunicazione efficace; relazioni efficaci; empatia; pensiero creativo; pensiero critico; prendere decisioni.</a:t>
            </a:r>
            <a:endParaRPr/>
          </a:p>
        </p:txBody>
      </p:sp>
      <p:cxnSp>
        <p:nvCxnSpPr>
          <p:cNvPr id="610" name="Google Shape;610;p25"/>
          <p:cNvCxnSpPr/>
          <p:nvPr/>
        </p:nvCxnSpPr>
        <p:spPr>
          <a:xfrm flipH="1">
            <a:off x="4455622" y="5020887"/>
            <a:ext cx="2277687" cy="180460"/>
          </a:xfrm>
          <a:prstGeom prst="straightConnector1">
            <a:avLst/>
          </a:prstGeom>
          <a:noFill/>
          <a:ln cap="flat" cmpd="sng" w="9525">
            <a:solidFill>
              <a:schemeClr val="accent1"/>
            </a:solidFill>
            <a:prstDash val="solid"/>
            <a:miter lim="800000"/>
            <a:headEnd len="sm" w="sm" type="none"/>
            <a:tailEnd len="med" w="med" type="triangle"/>
          </a:ln>
        </p:spPr>
      </p:cxnSp>
      <p:cxnSp>
        <p:nvCxnSpPr>
          <p:cNvPr id="611" name="Google Shape;611;p25"/>
          <p:cNvCxnSpPr/>
          <p:nvPr/>
        </p:nvCxnSpPr>
        <p:spPr>
          <a:xfrm flipH="1" rot="10800000">
            <a:off x="9450969" y="2036020"/>
            <a:ext cx="1039693" cy="1031376"/>
          </a:xfrm>
          <a:prstGeom prst="straightConnector1">
            <a:avLst/>
          </a:prstGeom>
          <a:noFill/>
          <a:ln cap="flat" cmpd="sng" w="9525">
            <a:solidFill>
              <a:schemeClr val="accent1"/>
            </a:solidFill>
            <a:prstDash val="solid"/>
            <a:miter lim="800000"/>
            <a:headEnd len="sm" w="sm" type="none"/>
            <a:tailEnd len="med" w="med" type="triangle"/>
          </a:ln>
        </p:spPr>
      </p:cxnSp>
      <p:sp>
        <p:nvSpPr>
          <p:cNvPr id="612" name="Google Shape;612;p25"/>
          <p:cNvSpPr txBox="1"/>
          <p:nvPr/>
        </p:nvSpPr>
        <p:spPr>
          <a:xfrm>
            <a:off x="10432474" y="1072342"/>
            <a:ext cx="1548854" cy="212365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in materia di cittadinanza </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relazioni efficaci; empatia; comunicazione efficace; pensiero critico.</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13" name="Google Shape;613;p25"/>
          <p:cNvSpPr txBox="1"/>
          <p:nvPr/>
        </p:nvSpPr>
        <p:spPr>
          <a:xfrm>
            <a:off x="1491788" y="4834704"/>
            <a:ext cx="3068847"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Garamond"/>
                <a:ea typeface="Garamond"/>
                <a:cs typeface="Garamond"/>
                <a:sym typeface="Garamond"/>
              </a:rPr>
              <a:t>Competenza</a:t>
            </a:r>
            <a:r>
              <a:rPr lang="en-US" sz="1800">
                <a:solidFill>
                  <a:schemeClr val="dk1"/>
                </a:solidFill>
                <a:latin typeface="Garamond"/>
                <a:ea typeface="Garamond"/>
                <a:cs typeface="Garamond"/>
                <a:sym typeface="Garamond"/>
              </a:rPr>
              <a:t> imprenditoriale</a:t>
            </a:r>
            <a:endParaRPr/>
          </a:p>
          <a:p>
            <a:pPr indent="0" lvl="0" marL="0" marR="0" rtl="0" algn="l">
              <a:spcBef>
                <a:spcPts val="0"/>
              </a:spcBef>
              <a:spcAft>
                <a:spcPts val="0"/>
              </a:spcAft>
              <a:buNone/>
            </a:pPr>
            <a:r>
              <a:rPr b="1" lang="en-US" sz="1200">
                <a:solidFill>
                  <a:schemeClr val="dk1"/>
                </a:solidFill>
                <a:latin typeface="Garamond"/>
                <a:ea typeface="Garamond"/>
                <a:cs typeface="Garamond"/>
                <a:sym typeface="Garamond"/>
              </a:rPr>
              <a:t>Life skills</a:t>
            </a:r>
            <a:r>
              <a:rPr lang="en-US" sz="1200">
                <a:solidFill>
                  <a:schemeClr val="dk1"/>
                </a:solidFill>
                <a:latin typeface="Garamond"/>
                <a:ea typeface="Garamond"/>
                <a:cs typeface="Garamond"/>
                <a:sym typeface="Garamond"/>
              </a:rPr>
              <a:t>: pensiero creativo; pensiero critico;  prendere decisioni; risolvere problemi.</a:t>
            </a:r>
            <a:endParaRPr/>
          </a:p>
          <a:p>
            <a:pPr indent="0" lvl="0" marL="0" marR="0" rtl="0" algn="l">
              <a:spcBef>
                <a:spcPts val="0"/>
              </a:spcBef>
              <a:spcAft>
                <a:spcPts val="0"/>
              </a:spcAft>
              <a:buNone/>
            </a:pPr>
            <a:r>
              <a:t/>
            </a:r>
            <a:endParaRPr sz="1200">
              <a:solidFill>
                <a:schemeClr val="dk1"/>
              </a:solidFill>
              <a:latin typeface="Garamond"/>
              <a:ea typeface="Garamond"/>
              <a:cs typeface="Garamond"/>
              <a:sym typeface="Garamond"/>
            </a:endParaRPr>
          </a:p>
          <a:p>
            <a:pPr indent="0" lvl="0" marL="0" marR="0" rtl="0" algn="l">
              <a:spcBef>
                <a:spcPts val="0"/>
              </a:spcBef>
              <a:spcAft>
                <a:spcPts val="0"/>
              </a:spcAft>
              <a:buNone/>
            </a:pPr>
            <a:r>
              <a:t/>
            </a:r>
            <a:endParaRPr sz="1800">
              <a:solidFill>
                <a:schemeClr val="dk1"/>
              </a:solidFill>
              <a:latin typeface="Garamond"/>
              <a:ea typeface="Garamond"/>
              <a:cs typeface="Garamond"/>
              <a:sym typeface="Garamond"/>
            </a:endParaRPr>
          </a:p>
        </p:txBody>
      </p:sp>
      <p:cxnSp>
        <p:nvCxnSpPr>
          <p:cNvPr id="614" name="Google Shape;614;p25"/>
          <p:cNvCxnSpPr/>
          <p:nvPr/>
        </p:nvCxnSpPr>
        <p:spPr>
          <a:xfrm rot="10800000">
            <a:off x="4340475" y="2004384"/>
            <a:ext cx="2348218" cy="647354"/>
          </a:xfrm>
          <a:prstGeom prst="straightConnector1">
            <a:avLst/>
          </a:prstGeom>
          <a:noFill/>
          <a:ln cap="flat" cmpd="sng" w="9525">
            <a:solidFill>
              <a:schemeClr val="accent1"/>
            </a:solidFill>
            <a:prstDash val="solid"/>
            <a:miter lim="800000"/>
            <a:headEnd len="sm" w="sm" type="none"/>
            <a:tailEnd len="med" w="med" type="triangle"/>
          </a:ln>
        </p:spPr>
      </p:cxnSp>
      <p:cxnSp>
        <p:nvCxnSpPr>
          <p:cNvPr id="615" name="Google Shape;615;p25"/>
          <p:cNvCxnSpPr/>
          <p:nvPr/>
        </p:nvCxnSpPr>
        <p:spPr>
          <a:xfrm>
            <a:off x="8325220" y="2961027"/>
            <a:ext cx="1905678" cy="1676655"/>
          </a:xfrm>
          <a:prstGeom prst="straightConnector1">
            <a:avLst/>
          </a:prstGeom>
          <a:noFill/>
          <a:ln cap="flat" cmpd="sng" w="9525">
            <a:solidFill>
              <a:schemeClr val="accent1"/>
            </a:solidFill>
            <a:prstDash val="solid"/>
            <a:miter lim="800000"/>
            <a:headEnd len="sm" w="sm" type="none"/>
            <a:tailEnd len="med" w="med" type="triangle"/>
          </a:ln>
        </p:spPr>
      </p:cxnSp>
      <p:cxnSp>
        <p:nvCxnSpPr>
          <p:cNvPr id="616" name="Google Shape;616;p25"/>
          <p:cNvCxnSpPr/>
          <p:nvPr/>
        </p:nvCxnSpPr>
        <p:spPr>
          <a:xfrm>
            <a:off x="8138287" y="4115491"/>
            <a:ext cx="1055716" cy="1265698"/>
          </a:xfrm>
          <a:prstGeom prst="straightConnector1">
            <a:avLst/>
          </a:prstGeom>
          <a:noFill/>
          <a:ln cap="flat" cmpd="sng" w="9525">
            <a:solidFill>
              <a:schemeClr val="accent1"/>
            </a:solidFill>
            <a:prstDash val="solid"/>
            <a:miter lim="800000"/>
            <a:headEnd len="sm" w="sm" type="none"/>
            <a:tailEnd len="med" w="med" type="triangle"/>
          </a:ln>
        </p:spPr>
      </p:cxnSp>
      <p:cxnSp>
        <p:nvCxnSpPr>
          <p:cNvPr id="617" name="Google Shape;617;p25"/>
          <p:cNvCxnSpPr>
            <a:endCxn id="618" idx="3"/>
          </p:cNvCxnSpPr>
          <p:nvPr/>
        </p:nvCxnSpPr>
        <p:spPr>
          <a:xfrm flipH="1">
            <a:off x="4808498" y="4124571"/>
            <a:ext cx="1609500" cy="227100"/>
          </a:xfrm>
          <a:prstGeom prst="straightConnector1">
            <a:avLst/>
          </a:prstGeom>
          <a:noFill/>
          <a:ln cap="flat" cmpd="sng" w="9525">
            <a:solidFill>
              <a:schemeClr val="accent1"/>
            </a:solidFill>
            <a:prstDash val="solid"/>
            <a:miter lim="800000"/>
            <a:headEnd len="sm" w="sm" type="none"/>
            <a:tailEnd len="med" w="med" type="triangle"/>
          </a:ln>
        </p:spPr>
      </p:cxnSp>
      <p:sp>
        <p:nvSpPr>
          <p:cNvPr id="619" name="Google Shape;619;p25"/>
          <p:cNvSpPr txBox="1"/>
          <p:nvPr/>
        </p:nvSpPr>
        <p:spPr>
          <a:xfrm>
            <a:off x="3475438" y="1628638"/>
            <a:ext cx="942640" cy="93871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100">
                <a:solidFill>
                  <a:srgbClr val="FF0000"/>
                </a:solidFill>
                <a:latin typeface="Garamond"/>
                <a:ea typeface="Garamond"/>
                <a:cs typeface="Garamond"/>
                <a:sym typeface="Garamond"/>
              </a:rPr>
              <a:t>Abilità soft</a:t>
            </a:r>
            <a:r>
              <a:rPr lang="en-US" sz="1100">
                <a:solidFill>
                  <a:srgbClr val="FF0000"/>
                </a:solidFill>
                <a:latin typeface="Garamond"/>
                <a:ea typeface="Garamond"/>
                <a:cs typeface="Garamond"/>
                <a:sym typeface="Garamond"/>
              </a:rPr>
              <a:t>: gestione delle risorse, delle informazioni e dei contatti.</a:t>
            </a:r>
            <a:endParaRPr sz="1800">
              <a:solidFill>
                <a:schemeClr val="dk1"/>
              </a:solidFill>
              <a:latin typeface="Calibri"/>
              <a:ea typeface="Calibri"/>
              <a:cs typeface="Calibri"/>
              <a:sym typeface="Calibri"/>
            </a:endParaRPr>
          </a:p>
        </p:txBody>
      </p:sp>
      <p:sp>
        <p:nvSpPr>
          <p:cNvPr id="618" name="Google Shape;618;p25"/>
          <p:cNvSpPr txBox="1"/>
          <p:nvPr/>
        </p:nvSpPr>
        <p:spPr>
          <a:xfrm>
            <a:off x="3165038" y="3751506"/>
            <a:ext cx="1643460" cy="120032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200">
                <a:solidFill>
                  <a:srgbClr val="FF0000"/>
                </a:solidFill>
                <a:latin typeface="Garamond"/>
                <a:ea typeface="Garamond"/>
                <a:cs typeface="Garamond"/>
                <a:sym typeface="Garamond"/>
              </a:rPr>
              <a:t>Abilità soft</a:t>
            </a:r>
            <a:r>
              <a:rPr lang="en-US" sz="1200">
                <a:solidFill>
                  <a:srgbClr val="FF0000"/>
                </a:solidFill>
                <a:latin typeface="Garamond"/>
                <a:ea typeface="Garamond"/>
                <a:cs typeface="Garamond"/>
                <a:sym typeface="Garamond"/>
              </a:rPr>
              <a:t>: abilità di mantenere il focus sugli obiettivi, gestione delle risorse, delle informazioni e dei contatti.</a:t>
            </a:r>
            <a:endParaRPr/>
          </a:p>
        </p:txBody>
      </p:sp>
      <p:sp>
        <p:nvSpPr>
          <p:cNvPr id="620" name="Google Shape;620;p25"/>
          <p:cNvSpPr txBox="1"/>
          <p:nvPr/>
        </p:nvSpPr>
        <p:spPr>
          <a:xfrm>
            <a:off x="9194004" y="5198864"/>
            <a:ext cx="1820487" cy="110799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200">
                <a:solidFill>
                  <a:srgbClr val="FF0000"/>
                </a:solidFill>
                <a:latin typeface="Garamond"/>
                <a:ea typeface="Garamond"/>
                <a:cs typeface="Garamond"/>
                <a:sym typeface="Garamond"/>
              </a:rPr>
              <a:t>Abilità soft</a:t>
            </a:r>
            <a:r>
              <a:rPr lang="en-US" sz="1200">
                <a:solidFill>
                  <a:srgbClr val="FF0000"/>
                </a:solidFill>
                <a:latin typeface="Garamond"/>
                <a:ea typeface="Garamond"/>
                <a:cs typeface="Garamond"/>
                <a:sym typeface="Garamond"/>
              </a:rPr>
              <a:t>: capacità di adattamento; la resilienza; l’abilità di mantenere il focus sugli obiettivi.</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1" name="Google Shape;621;p25"/>
          <p:cNvSpPr txBox="1"/>
          <p:nvPr/>
        </p:nvSpPr>
        <p:spPr>
          <a:xfrm>
            <a:off x="10174409" y="4166309"/>
            <a:ext cx="1937077"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rgbClr val="FF0000"/>
                </a:solidFill>
                <a:latin typeface="Garamond"/>
                <a:ea typeface="Garamond"/>
                <a:cs typeface="Garamond"/>
                <a:sym typeface="Garamond"/>
              </a:rPr>
              <a:t>Abilità soft</a:t>
            </a:r>
            <a:r>
              <a:rPr lang="en-US" sz="1200">
                <a:solidFill>
                  <a:srgbClr val="FF0000"/>
                </a:solidFill>
                <a:latin typeface="Garamond"/>
                <a:ea typeface="Garamond"/>
                <a:cs typeface="Garamond"/>
                <a:sym typeface="Garamond"/>
              </a:rPr>
              <a:t>: capacità di adattamento; la resilienza; l’abilità di mantenere il focus sugli obiettivi.</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26"/>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7" name="Google Shape;627;p26"/>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8" name="Google Shape;628;p26"/>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9" name="Google Shape;629;p26"/>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0" name="Google Shape;630;p26"/>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1" name="Google Shape;631;p26"/>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2" name="Google Shape;632;p26"/>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3" name="Google Shape;633;p26"/>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634" name="Google Shape;634;p26"/>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635" name="Google Shape;635;p26"/>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6" name="Google Shape;636;p26"/>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637" name="Google Shape;637;p26"/>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637" name="Google Shape;637;p26"/>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638" name="Google Shape;638;p26"/>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9" name="Google Shape;639;p26"/>
          <p:cNvSpPr/>
          <p:nvPr/>
        </p:nvSpPr>
        <p:spPr>
          <a:xfrm>
            <a:off x="6094685" y="943278"/>
            <a:ext cx="2942210"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0" name="Google Shape;640;p26"/>
          <p:cNvSpPr txBox="1"/>
          <p:nvPr/>
        </p:nvSpPr>
        <p:spPr>
          <a:xfrm>
            <a:off x="6277874" y="1454333"/>
            <a:ext cx="2464594" cy="23378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Ciò che ami</a:t>
            </a:r>
            <a:endParaRPr b="1" sz="1417">
              <a:solidFill>
                <a:srgbClr val="FFFF00"/>
              </a:solidFill>
              <a:latin typeface="Arial"/>
              <a:ea typeface="Arial"/>
              <a:cs typeface="Arial"/>
              <a:sym typeface="Arial"/>
            </a:endParaRPr>
          </a:p>
        </p:txBody>
      </p:sp>
      <p:sp>
        <p:nvSpPr>
          <p:cNvPr id="641" name="Google Shape;641;p26"/>
          <p:cNvSpPr/>
          <p:nvPr/>
        </p:nvSpPr>
        <p:spPr>
          <a:xfrm>
            <a:off x="7157881" y="2036020"/>
            <a:ext cx="2942209"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2" name="Google Shape;642;p26"/>
          <p:cNvSpPr/>
          <p:nvPr/>
        </p:nvSpPr>
        <p:spPr>
          <a:xfrm>
            <a:off x="4893019" y="2036020"/>
            <a:ext cx="2942208" cy="2808228"/>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3" name="Google Shape;643;p26"/>
          <p:cNvSpPr/>
          <p:nvPr/>
        </p:nvSpPr>
        <p:spPr>
          <a:xfrm>
            <a:off x="6047757" y="3060993"/>
            <a:ext cx="2942210" cy="2808227"/>
          </a:xfrm>
          <a:custGeom>
            <a:rect b="b" l="l" r="r" t="t"/>
            <a:pathLst>
              <a:path extrusionOk="0" h="6360176" w="6663624">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solidFill>
            <a:srgbClr val="39383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44" name="Google Shape;644;p26"/>
          <p:cNvSpPr txBox="1"/>
          <p:nvPr/>
        </p:nvSpPr>
        <p:spPr>
          <a:xfrm>
            <a:off x="7041995" y="2750367"/>
            <a:ext cx="1455539" cy="256480"/>
          </a:xfrm>
          <a:prstGeom prst="rect">
            <a:avLst/>
          </a:prstGeom>
          <a:noFill/>
          <a:ln>
            <a:noFill/>
          </a:ln>
        </p:spPr>
        <p:txBody>
          <a:bodyPr anchorCtr="0" anchor="t" bIns="0" lIns="0" spcFirstLastPara="1" rIns="0" wrap="square" tIns="0">
            <a:spAutoFit/>
          </a:bodyPr>
          <a:lstStyle/>
          <a:p>
            <a:pPr indent="0" lvl="0" marL="0" marR="0" rtl="0" algn="r">
              <a:lnSpc>
                <a:spcPct val="110222"/>
              </a:lnSpc>
              <a:spcBef>
                <a:spcPts val="0"/>
              </a:spcBef>
              <a:spcAft>
                <a:spcPts val="0"/>
              </a:spcAft>
              <a:buNone/>
            </a:pPr>
            <a:r>
              <a:rPr b="1" lang="en-US" sz="1800">
                <a:solidFill>
                  <a:srgbClr val="FF0000"/>
                </a:solidFill>
                <a:latin typeface="Arial"/>
                <a:ea typeface="Arial"/>
                <a:cs typeface="Arial"/>
                <a:sym typeface="Arial"/>
              </a:rPr>
              <a:t>Missione</a:t>
            </a:r>
            <a:endParaRPr b="1" sz="1800">
              <a:solidFill>
                <a:srgbClr val="FF0000"/>
              </a:solidFill>
              <a:latin typeface="Arial"/>
              <a:ea typeface="Arial"/>
              <a:cs typeface="Arial"/>
              <a:sym typeface="Arial"/>
            </a:endParaRPr>
          </a:p>
        </p:txBody>
      </p:sp>
      <p:sp>
        <p:nvSpPr>
          <p:cNvPr id="645" name="Google Shape;645;p26"/>
          <p:cNvSpPr txBox="1"/>
          <p:nvPr/>
        </p:nvSpPr>
        <p:spPr>
          <a:xfrm>
            <a:off x="8742578" y="3286206"/>
            <a:ext cx="1065765" cy="746743"/>
          </a:xfrm>
          <a:prstGeom prst="rect">
            <a:avLst/>
          </a:prstGeom>
          <a:noFill/>
          <a:ln>
            <a:noFill/>
          </a:ln>
        </p:spPr>
        <p:txBody>
          <a:bodyPr anchorCtr="0" anchor="t" bIns="0" lIns="0" spcFirstLastPara="1" rIns="0" wrap="square" tIns="0">
            <a:spAutoFit/>
          </a:bodyPr>
          <a:lstStyle/>
          <a:p>
            <a:pPr indent="0" lvl="0" marL="0" marR="0" rtl="0" algn="r">
              <a:lnSpc>
                <a:spcPct val="140014"/>
              </a:lnSpc>
              <a:spcBef>
                <a:spcPts val="0"/>
              </a:spcBef>
              <a:spcAft>
                <a:spcPts val="0"/>
              </a:spcAft>
              <a:buNone/>
            </a:pPr>
            <a:r>
              <a:rPr b="1" lang="en-US" sz="1417">
                <a:solidFill>
                  <a:srgbClr val="FFFF00"/>
                </a:solidFill>
                <a:latin typeface="Arial"/>
                <a:ea typeface="Arial"/>
                <a:cs typeface="Arial"/>
                <a:sym typeface="Arial"/>
              </a:rPr>
              <a:t>Ciò di cui il Mondo ha bisogno</a:t>
            </a:r>
            <a:endParaRPr b="1" sz="1417">
              <a:solidFill>
                <a:srgbClr val="FFFF00"/>
              </a:solidFill>
              <a:latin typeface="Arial"/>
              <a:ea typeface="Arial"/>
              <a:cs typeface="Arial"/>
              <a:sym typeface="Arial"/>
            </a:endParaRPr>
          </a:p>
        </p:txBody>
      </p:sp>
      <p:sp>
        <p:nvSpPr>
          <p:cNvPr id="646" name="Google Shape;646;p26"/>
          <p:cNvSpPr txBox="1"/>
          <p:nvPr/>
        </p:nvSpPr>
        <p:spPr>
          <a:xfrm>
            <a:off x="6627596" y="5201347"/>
            <a:ext cx="1784884" cy="240322"/>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lang="en-US" sz="1417">
                <a:solidFill>
                  <a:srgbClr val="FFFF00"/>
                </a:solidFill>
                <a:latin typeface="Arial"/>
                <a:ea typeface="Arial"/>
                <a:cs typeface="Arial"/>
                <a:sym typeface="Arial"/>
              </a:rPr>
              <a:t>Il lavoro che sceglieresti</a:t>
            </a:r>
            <a:endParaRPr b="1" sz="1417">
              <a:solidFill>
                <a:srgbClr val="FFFF00"/>
              </a:solidFill>
              <a:latin typeface="Arial"/>
              <a:ea typeface="Arial"/>
              <a:cs typeface="Arial"/>
              <a:sym typeface="Arial"/>
            </a:endParaRPr>
          </a:p>
        </p:txBody>
      </p:sp>
      <p:sp>
        <p:nvSpPr>
          <p:cNvPr id="647" name="Google Shape;647;p26"/>
          <p:cNvSpPr txBox="1"/>
          <p:nvPr/>
        </p:nvSpPr>
        <p:spPr>
          <a:xfrm>
            <a:off x="6277875" y="2635135"/>
            <a:ext cx="10687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FF0000"/>
                </a:solidFill>
                <a:latin typeface="Calibri"/>
                <a:ea typeface="Calibri"/>
                <a:cs typeface="Calibri"/>
                <a:sym typeface="Calibri"/>
              </a:rPr>
              <a:t>Passione</a:t>
            </a:r>
            <a:endParaRPr/>
          </a:p>
        </p:txBody>
      </p:sp>
      <p:sp>
        <p:nvSpPr>
          <p:cNvPr id="648" name="Google Shape;648;p26"/>
          <p:cNvSpPr txBox="1"/>
          <p:nvPr/>
        </p:nvSpPr>
        <p:spPr>
          <a:xfrm>
            <a:off x="5184768" y="3286206"/>
            <a:ext cx="1132430"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FFFF00"/>
                </a:solidFill>
                <a:latin typeface="Calibri"/>
                <a:ea typeface="Calibri"/>
                <a:cs typeface="Calibri"/>
                <a:sym typeface="Calibri"/>
              </a:rPr>
              <a:t>Ciò che sai fare </a:t>
            </a:r>
            <a:endParaRPr/>
          </a:p>
          <a:p>
            <a:pPr indent="0" lvl="0" marL="0" marR="0" rtl="0" algn="l">
              <a:spcBef>
                <a:spcPts val="0"/>
              </a:spcBef>
              <a:spcAft>
                <a:spcPts val="0"/>
              </a:spcAft>
              <a:buNone/>
            </a:pPr>
            <a:r>
              <a:rPr lang="en-US" sz="1600">
                <a:solidFill>
                  <a:srgbClr val="FFFF00"/>
                </a:solidFill>
                <a:latin typeface="Calibri"/>
                <a:ea typeface="Calibri"/>
                <a:cs typeface="Calibri"/>
                <a:sym typeface="Calibri"/>
              </a:rPr>
              <a:t>bene</a:t>
            </a:r>
            <a:endParaRPr/>
          </a:p>
        </p:txBody>
      </p:sp>
      <p:sp>
        <p:nvSpPr>
          <p:cNvPr id="649" name="Google Shape;649;p26"/>
          <p:cNvSpPr txBox="1"/>
          <p:nvPr/>
        </p:nvSpPr>
        <p:spPr>
          <a:xfrm>
            <a:off x="6335849" y="3711818"/>
            <a:ext cx="1145203"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rgbClr val="C00000"/>
                </a:solidFill>
                <a:latin typeface="Calibri"/>
                <a:ea typeface="Calibri"/>
                <a:cs typeface="Calibri"/>
                <a:sym typeface="Calibri"/>
              </a:rPr>
              <a:t>Studi o professione</a:t>
            </a:r>
            <a:endParaRPr/>
          </a:p>
        </p:txBody>
      </p:sp>
      <p:sp>
        <p:nvSpPr>
          <p:cNvPr id="650" name="Google Shape;650;p26"/>
          <p:cNvSpPr txBox="1"/>
          <p:nvPr/>
        </p:nvSpPr>
        <p:spPr>
          <a:xfrm>
            <a:off x="7791450" y="3854387"/>
            <a:ext cx="10657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C00000"/>
                </a:solidFill>
                <a:latin typeface="Calibri"/>
                <a:ea typeface="Calibri"/>
                <a:cs typeface="Calibri"/>
                <a:sym typeface="Calibri"/>
              </a:rPr>
              <a:t>Vocazione</a:t>
            </a:r>
            <a:endParaRPr/>
          </a:p>
        </p:txBody>
      </p:sp>
      <p:sp>
        <p:nvSpPr>
          <p:cNvPr id="651" name="Google Shape;651;p26"/>
          <p:cNvSpPr txBox="1"/>
          <p:nvPr/>
        </p:nvSpPr>
        <p:spPr>
          <a:xfrm>
            <a:off x="1620982" y="1678921"/>
            <a:ext cx="2977610"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1800">
              <a:solidFill>
                <a:srgbClr val="FF0000"/>
              </a:solidFill>
              <a:latin typeface="Calibri"/>
              <a:ea typeface="Calibri"/>
              <a:cs typeface="Calibri"/>
              <a:sym typeface="Calibri"/>
            </a:endParaRPr>
          </a:p>
          <a:p>
            <a:pPr indent="0" lvl="0" marL="0" marR="0" rtl="0" algn="l">
              <a:spcBef>
                <a:spcPts val="0"/>
              </a:spcBef>
              <a:spcAft>
                <a:spcPts val="0"/>
              </a:spcAft>
              <a:buNone/>
            </a:pPr>
            <a:r>
              <a:rPr b="1" lang="en-US" sz="1800">
                <a:solidFill>
                  <a:srgbClr val="FF0000"/>
                </a:solidFill>
                <a:latin typeface="Calibri"/>
                <a:ea typeface="Calibri"/>
                <a:cs typeface="Calibri"/>
                <a:sym typeface="Calibri"/>
              </a:rPr>
              <a:t>ORA TOCCA A NOI!</a:t>
            </a:r>
            <a:endParaRPr/>
          </a:p>
          <a:p>
            <a:pPr indent="0" lvl="0" marL="0" marR="0" rtl="0" algn="l">
              <a:spcBef>
                <a:spcPts val="0"/>
              </a:spcBef>
              <a:spcAft>
                <a:spcPts val="0"/>
              </a:spcAft>
              <a:buNone/>
            </a:pPr>
            <a:r>
              <a:rPr b="1" i="0" lang="en-US" sz="1800">
                <a:solidFill>
                  <a:srgbClr val="FF0000"/>
                </a:solidFill>
                <a:latin typeface="Calibri"/>
                <a:ea typeface="Calibri"/>
                <a:cs typeface="Calibri"/>
                <a:sym typeface="Calibri"/>
              </a:rPr>
              <a:t>COMPILA IL GRAFICO DEL TUO IKIGAI!</a:t>
            </a:r>
            <a:endParaRPr/>
          </a:p>
          <a:p>
            <a:pPr indent="0" lvl="0" marL="0" marR="0" rtl="0" algn="l">
              <a:spcBef>
                <a:spcPts val="0"/>
              </a:spcBef>
              <a:spcAft>
                <a:spcPts val="0"/>
              </a:spcAft>
              <a:buNone/>
            </a:pPr>
            <a:r>
              <a:t/>
            </a:r>
            <a:endParaRPr b="1" sz="1800">
              <a:solidFill>
                <a:srgbClr val="FF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sp>
        <p:nvSpPr>
          <p:cNvPr id="656" name="Google Shape;656;p27"/>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7" name="Google Shape;657;p27"/>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8" name="Google Shape;658;p27"/>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59" name="Google Shape;659;p27"/>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0" name="Google Shape;660;p27"/>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1" name="Google Shape;661;p27"/>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2" name="Google Shape;662;p27"/>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3" name="Google Shape;663;p27"/>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664" name="Google Shape;664;p27"/>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665" name="Google Shape;665;p27"/>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6" name="Google Shape;666;p27"/>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667" name="Google Shape;667;p27"/>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667" name="Google Shape;667;p27"/>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668" name="Google Shape;668;p27"/>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9" name="Google Shape;669;p27"/>
          <p:cNvSpPr txBox="1"/>
          <p:nvPr/>
        </p:nvSpPr>
        <p:spPr>
          <a:xfrm>
            <a:off x="1620982" y="1678921"/>
            <a:ext cx="1185669"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1800">
              <a:solidFill>
                <a:srgbClr val="FF0000"/>
              </a:solidFill>
              <a:latin typeface="Calibri"/>
              <a:ea typeface="Calibri"/>
              <a:cs typeface="Calibri"/>
              <a:sym typeface="Calibri"/>
            </a:endParaRPr>
          </a:p>
          <a:p>
            <a:pPr indent="0" lvl="0" marL="0" marR="0" rtl="0" algn="l">
              <a:spcBef>
                <a:spcPts val="0"/>
              </a:spcBef>
              <a:spcAft>
                <a:spcPts val="0"/>
              </a:spcAft>
              <a:buNone/>
            </a:pPr>
            <a:r>
              <a:rPr b="1" lang="en-US" sz="1800">
                <a:solidFill>
                  <a:srgbClr val="FF0000"/>
                </a:solidFill>
                <a:latin typeface="Calibri"/>
                <a:ea typeface="Calibri"/>
                <a:cs typeface="Calibri"/>
                <a:sym typeface="Calibri"/>
              </a:rPr>
              <a:t>ORA TOCCA A NOI!</a:t>
            </a:r>
            <a:endParaRPr/>
          </a:p>
          <a:p>
            <a:pPr indent="0" lvl="0" marL="0" marR="0" rtl="0" algn="l">
              <a:spcBef>
                <a:spcPts val="0"/>
              </a:spcBef>
              <a:spcAft>
                <a:spcPts val="0"/>
              </a:spcAft>
              <a:buNone/>
            </a:pPr>
            <a:r>
              <a:t/>
            </a:r>
            <a:endParaRPr b="1" sz="1800">
              <a:solidFill>
                <a:srgbClr val="FF0000"/>
              </a:solidFill>
              <a:latin typeface="Calibri"/>
              <a:ea typeface="Calibri"/>
              <a:cs typeface="Calibri"/>
              <a:sym typeface="Calibri"/>
            </a:endParaRPr>
          </a:p>
        </p:txBody>
      </p:sp>
      <p:pic>
        <p:nvPicPr>
          <p:cNvPr id="670" name="Google Shape;670;p27"/>
          <p:cNvPicPr preferRelativeResize="0"/>
          <p:nvPr/>
        </p:nvPicPr>
        <p:blipFill rotWithShape="1">
          <a:blip r:embed="rId7">
            <a:alphaModFix/>
          </a:blip>
          <a:srcRect b="0" l="0" r="0" t="0"/>
          <a:stretch/>
        </p:blipFill>
        <p:spPr>
          <a:xfrm>
            <a:off x="3952875" y="1285875"/>
            <a:ext cx="4286250" cy="42862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28"/>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6" name="Google Shape;676;p28"/>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7" name="Google Shape;677;p28"/>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8" name="Google Shape;678;p28"/>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9" name="Google Shape;679;p28"/>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0" name="Google Shape;680;p28"/>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1" name="Google Shape;681;p28"/>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2" name="Google Shape;682;p28"/>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683" name="Google Shape;683;p28"/>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684" name="Google Shape;684;p28"/>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5" name="Google Shape;685;p28"/>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686" name="Google Shape;686;p28"/>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686" name="Google Shape;686;p28"/>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687" name="Google Shape;687;p28"/>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688" name="Google Shape;688;p28"/>
          <p:cNvPicPr preferRelativeResize="0"/>
          <p:nvPr/>
        </p:nvPicPr>
        <p:blipFill rotWithShape="1">
          <a:blip r:embed="rId7">
            <a:alphaModFix/>
          </a:blip>
          <a:srcRect b="13502" l="0" r="3" t="12719"/>
          <a:stretch/>
        </p:blipFill>
        <p:spPr>
          <a:xfrm>
            <a:off x="1005840" y="545008"/>
            <a:ext cx="4598006" cy="2581536"/>
          </a:xfrm>
          <a:prstGeom prst="rect">
            <a:avLst/>
          </a:prstGeom>
          <a:noFill/>
          <a:ln>
            <a:noFill/>
          </a:ln>
        </p:spPr>
      </p:pic>
      <p:pic>
        <p:nvPicPr>
          <p:cNvPr id="689" name="Google Shape;689;p28"/>
          <p:cNvPicPr preferRelativeResize="0"/>
          <p:nvPr/>
        </p:nvPicPr>
        <p:blipFill rotWithShape="1">
          <a:blip r:embed="rId8">
            <a:alphaModFix/>
          </a:blip>
          <a:srcRect b="15285" l="0" r="4" t="5118"/>
          <a:stretch/>
        </p:blipFill>
        <p:spPr>
          <a:xfrm>
            <a:off x="6320148" y="539277"/>
            <a:ext cx="4744931" cy="2664026"/>
          </a:xfrm>
          <a:prstGeom prst="rect">
            <a:avLst/>
          </a:prstGeom>
          <a:noFill/>
          <a:ln>
            <a:noFill/>
          </a:ln>
        </p:spPr>
      </p:pic>
      <p:pic>
        <p:nvPicPr>
          <p:cNvPr id="690" name="Google Shape;690;p28"/>
          <p:cNvPicPr preferRelativeResize="0"/>
          <p:nvPr/>
        </p:nvPicPr>
        <p:blipFill rotWithShape="1">
          <a:blip r:embed="rId9">
            <a:alphaModFix/>
          </a:blip>
          <a:srcRect b="16304" l="0" r="-1" t="12524"/>
          <a:stretch/>
        </p:blipFill>
        <p:spPr>
          <a:xfrm>
            <a:off x="1005841" y="3527752"/>
            <a:ext cx="4877050" cy="2725622"/>
          </a:xfrm>
          <a:prstGeom prst="rect">
            <a:avLst/>
          </a:prstGeom>
          <a:noFill/>
          <a:ln>
            <a:noFill/>
          </a:ln>
        </p:spPr>
      </p:pic>
      <p:pic>
        <p:nvPicPr>
          <p:cNvPr id="691" name="Google Shape;691;p28"/>
          <p:cNvPicPr preferRelativeResize="0"/>
          <p:nvPr/>
        </p:nvPicPr>
        <p:blipFill rotWithShape="1">
          <a:blip r:embed="rId10">
            <a:alphaModFix/>
          </a:blip>
          <a:srcRect b="10239" l="0" r="-2" t="11260"/>
          <a:stretch/>
        </p:blipFill>
        <p:spPr>
          <a:xfrm>
            <a:off x="6096000" y="3345872"/>
            <a:ext cx="5150567" cy="287848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29"/>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7" name="Google Shape;697;p29"/>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8" name="Google Shape;698;p29"/>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9" name="Google Shape;699;p29"/>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0" name="Google Shape;700;p29"/>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1" name="Google Shape;701;p29"/>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2" name="Google Shape;702;p29"/>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3" name="Google Shape;703;p29"/>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704" name="Google Shape;704;p29"/>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705" name="Google Shape;705;p29"/>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6" name="Google Shape;706;p29"/>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707" name="Google Shape;707;p29"/>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707" name="Google Shape;707;p29"/>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708" name="Google Shape;708;p29"/>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709" name="Google Shape;709;p29"/>
          <p:cNvPicPr preferRelativeResize="0"/>
          <p:nvPr/>
        </p:nvPicPr>
        <p:blipFill rotWithShape="1">
          <a:blip r:embed="rId7">
            <a:alphaModFix/>
          </a:blip>
          <a:srcRect b="0" l="0" r="0" t="0"/>
          <a:stretch/>
        </p:blipFill>
        <p:spPr>
          <a:xfrm>
            <a:off x="1696532" y="399986"/>
            <a:ext cx="3732614" cy="5571066"/>
          </a:xfrm>
          <a:prstGeom prst="rect">
            <a:avLst/>
          </a:prstGeom>
          <a:noFill/>
          <a:ln>
            <a:noFill/>
          </a:ln>
        </p:spPr>
      </p:pic>
      <p:pic>
        <p:nvPicPr>
          <p:cNvPr id="710" name="Google Shape;710;p29"/>
          <p:cNvPicPr preferRelativeResize="0"/>
          <p:nvPr/>
        </p:nvPicPr>
        <p:blipFill rotWithShape="1">
          <a:blip r:embed="rId8">
            <a:alphaModFix/>
          </a:blip>
          <a:srcRect b="0" l="0" r="0" t="0"/>
          <a:stretch/>
        </p:blipFill>
        <p:spPr>
          <a:xfrm>
            <a:off x="6682708" y="612396"/>
            <a:ext cx="3788324" cy="52696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3"/>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3"/>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3" name="Google Shape;123;p3"/>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4" name="Google Shape;124;p3"/>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3"/>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6" name="Google Shape;126;p3"/>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7" name="Google Shape;127;p3"/>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3"/>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29" name="Google Shape;129;p3"/>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30" name="Google Shape;130;p3"/>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1" name="Google Shape;131;p3"/>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132" name="Google Shape;132;p3"/>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132" name="Google Shape;132;p3"/>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133" name="Google Shape;133;p3"/>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34" name="Google Shape;134;p3"/>
          <p:cNvSpPr txBox="1"/>
          <p:nvPr>
            <p:ph type="title"/>
          </p:nvPr>
        </p:nvSpPr>
        <p:spPr>
          <a:xfrm>
            <a:off x="1378529" y="539277"/>
            <a:ext cx="9601196" cy="1303867"/>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LA CONSAPEVOLEZZA DEL SÉ</a:t>
            </a:r>
            <a:endParaRPr/>
          </a:p>
        </p:txBody>
      </p:sp>
      <p:sp>
        <p:nvSpPr>
          <p:cNvPr id="135" name="Google Shape;135;p3"/>
          <p:cNvSpPr txBox="1"/>
          <p:nvPr>
            <p:ph idx="1" type="body"/>
          </p:nvPr>
        </p:nvSpPr>
        <p:spPr>
          <a:xfrm>
            <a:off x="6255327" y="1806631"/>
            <a:ext cx="5085080" cy="3191347"/>
          </a:xfrm>
          <a:prstGeom prst="rect">
            <a:avLst/>
          </a:prstGeom>
          <a:noFill/>
          <a:ln>
            <a:noFill/>
          </a:ln>
        </p:spPr>
        <p:txBody>
          <a:bodyPr anchorCtr="0" anchor="t" bIns="45700" lIns="91425" spcFirstLastPara="1" rIns="91425" wrap="square" tIns="45700">
            <a:normAutofit fontScale="92500"/>
          </a:bodyPr>
          <a:lstStyle/>
          <a:p>
            <a:pPr indent="-64135" lvl="0" marL="228600" rtl="0" algn="just">
              <a:lnSpc>
                <a:spcPct val="90000"/>
              </a:lnSpc>
              <a:spcBef>
                <a:spcPts val="0"/>
              </a:spcBef>
              <a:spcAft>
                <a:spcPts val="0"/>
              </a:spcAft>
              <a:buClr>
                <a:schemeClr val="dk1"/>
              </a:buClr>
              <a:buSzPct val="100000"/>
              <a:buNone/>
            </a:pPr>
            <a:r>
              <a:t/>
            </a:r>
            <a:endParaRPr b="1">
              <a:latin typeface="Rockwell"/>
              <a:ea typeface="Rockwell"/>
              <a:cs typeface="Rockwell"/>
              <a:sym typeface="Rockwell"/>
            </a:endParaRPr>
          </a:p>
          <a:p>
            <a:pPr indent="-228600" lvl="0" marL="228600" rtl="0" algn="just">
              <a:lnSpc>
                <a:spcPct val="90000"/>
              </a:lnSpc>
              <a:spcBef>
                <a:spcPts val="1000"/>
              </a:spcBef>
              <a:spcAft>
                <a:spcPts val="0"/>
              </a:spcAft>
              <a:buClr>
                <a:schemeClr val="dk1"/>
              </a:buClr>
              <a:buSzPct val="100000"/>
              <a:buChar char="•"/>
            </a:pPr>
            <a:r>
              <a:rPr b="1" lang="en-US">
                <a:latin typeface="Calibri"/>
                <a:ea typeface="Calibri"/>
                <a:cs typeface="Calibri"/>
                <a:sym typeface="Calibri"/>
              </a:rPr>
              <a:t>Il metodo ikigai </a:t>
            </a:r>
            <a:r>
              <a:rPr lang="en-US">
                <a:latin typeface="Calibri"/>
                <a:ea typeface="Calibri"/>
                <a:cs typeface="Calibri"/>
                <a:sym typeface="Calibri"/>
              </a:rPr>
              <a:t>serve a promuovere negli studenti la consapevolezza dei loro bisogni educativi e affettivi </a:t>
            </a:r>
            <a:br>
              <a:rPr lang="en-US">
                <a:latin typeface="Calibri"/>
                <a:ea typeface="Calibri"/>
                <a:cs typeface="Calibri"/>
                <a:sym typeface="Calibri"/>
              </a:rPr>
            </a:br>
            <a:r>
              <a:rPr lang="en-US">
                <a:latin typeface="Calibri"/>
                <a:ea typeface="Calibri"/>
                <a:cs typeface="Calibri"/>
                <a:sym typeface="Calibri"/>
              </a:rPr>
              <a:t>secondo i principi dell’approccio umanistico-affettivo.  (Carl Rogers)</a:t>
            </a:r>
            <a:br>
              <a:rPr lang="en-US">
                <a:latin typeface="Calibri"/>
                <a:ea typeface="Calibri"/>
                <a:cs typeface="Calibri"/>
                <a:sym typeface="Calibri"/>
              </a:rPr>
            </a:br>
            <a:endParaRPr>
              <a:latin typeface="Calibri"/>
              <a:ea typeface="Calibri"/>
              <a:cs typeface="Calibri"/>
              <a:sym typeface="Calibri"/>
            </a:endParaRPr>
          </a:p>
        </p:txBody>
      </p:sp>
      <p:pic>
        <p:nvPicPr>
          <p:cNvPr descr="Immagine che contiene vicino" id="136" name="Google Shape;136;p3"/>
          <p:cNvPicPr preferRelativeResize="0"/>
          <p:nvPr/>
        </p:nvPicPr>
        <p:blipFill rotWithShape="1">
          <a:blip r:embed="rId7">
            <a:alphaModFix/>
          </a:blip>
          <a:srcRect b="0" l="0" r="8747" t="0"/>
          <a:stretch/>
        </p:blipFill>
        <p:spPr>
          <a:xfrm>
            <a:off x="1472247" y="2128558"/>
            <a:ext cx="3870857" cy="286942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30"/>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6" name="Google Shape;716;p30"/>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7" name="Google Shape;717;p30"/>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8" name="Google Shape;718;p30"/>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19" name="Google Shape;719;p30"/>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0" name="Google Shape;720;p30"/>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1" name="Google Shape;721;p30"/>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2" name="Google Shape;722;p30"/>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723" name="Google Shape;723;p30"/>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cap="none">
                <a:solidFill>
                  <a:schemeClr val="accent4"/>
                </a:solidFill>
                <a:latin typeface="Calibri"/>
                <a:ea typeface="Calibri"/>
                <a:cs typeface="Calibri"/>
                <a:sym typeface="Calibri"/>
              </a:rPr>
              <a:t>#ORIENTAlife</a:t>
            </a:r>
            <a:endParaRPr/>
          </a:p>
        </p:txBody>
      </p:sp>
      <p:sp>
        <p:nvSpPr>
          <p:cNvPr id="724" name="Google Shape;724;p30"/>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5" name="Google Shape;725;p30"/>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aphicFrame>
        <p:nvGraphicFramePr>
          <p:cNvPr id="726" name="Google Shape;726;p30"/>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726" name="Google Shape;726;p30"/>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727" name="Google Shape;727;p30"/>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728" name="Google Shape;728;p30"/>
          <p:cNvPicPr preferRelativeResize="0"/>
          <p:nvPr/>
        </p:nvPicPr>
        <p:blipFill rotWithShape="1">
          <a:blip r:embed="rId7">
            <a:alphaModFix/>
          </a:blip>
          <a:srcRect b="0" l="0" r="0" t="0"/>
          <a:stretch/>
        </p:blipFill>
        <p:spPr>
          <a:xfrm>
            <a:off x="4253219" y="285138"/>
            <a:ext cx="3775046" cy="553609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4"/>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2" name="Google Shape;142;p4"/>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3" name="Google Shape;143;p4"/>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4" name="Google Shape;144;p4"/>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5" name="Google Shape;145;p4"/>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6" name="Google Shape;146;p4"/>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7" name="Google Shape;147;p4"/>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8" name="Google Shape;148;p4"/>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49" name="Google Shape;149;p4"/>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50" name="Google Shape;150;p4"/>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1" name="Google Shape;151;p4"/>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152" name="Google Shape;152;p4"/>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152" name="Google Shape;152;p4"/>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153" name="Google Shape;153;p4"/>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4" name="Google Shape;154;p4"/>
          <p:cNvSpPr txBox="1"/>
          <p:nvPr/>
        </p:nvSpPr>
        <p:spPr>
          <a:xfrm>
            <a:off x="975360" y="1676400"/>
            <a:ext cx="10434320" cy="34778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i="0" lang="en-US" sz="2400" u="none" cap="none" strike="noStrike">
                <a:solidFill>
                  <a:schemeClr val="dk1"/>
                </a:solidFill>
                <a:latin typeface="Calibri"/>
                <a:ea typeface="Calibri"/>
                <a:cs typeface="Calibri"/>
                <a:sym typeface="Calibri"/>
              </a:rPr>
              <a:t>Psicologia Umanistica</a:t>
            </a:r>
            <a:r>
              <a:rPr b="0" i="0" lang="en-US" sz="2400" u="none" cap="none" strike="noStrike">
                <a:solidFill>
                  <a:schemeClr val="dk1"/>
                </a:solidFill>
                <a:latin typeface="Calibri"/>
                <a:ea typeface="Calibri"/>
                <a:cs typeface="Calibri"/>
                <a:sym typeface="Calibri"/>
              </a:rPr>
              <a:t>, che pone le sue radici nel valutare positivamente le risorse e le potenzialità presenti in ogni individuo. Secondo Rogers, ognuno possiede un proprio valore e una determinata capacità di autodeterminazione che consente di perseguire specifici  scopi  o risultati.</a:t>
            </a:r>
            <a:endParaRPr/>
          </a:p>
          <a:p>
            <a:pPr indent="0" lvl="0" marL="0" marR="0" rtl="0" algn="just">
              <a:spcBef>
                <a:spcPts val="0"/>
              </a:spcBef>
              <a:spcAft>
                <a:spcPts val="0"/>
              </a:spcAft>
              <a:buNone/>
            </a:pPr>
            <a:r>
              <a:t/>
            </a:r>
            <a:endParaRPr b="0" i="0" sz="2400" u="none" cap="none" strike="noStrike">
              <a:solidFill>
                <a:schemeClr val="dk1"/>
              </a:solidFill>
              <a:latin typeface="Calibri"/>
              <a:ea typeface="Calibri"/>
              <a:cs typeface="Calibri"/>
              <a:sym typeface="Calibri"/>
            </a:endParaRPr>
          </a:p>
          <a:p>
            <a:pPr indent="0" lvl="0" marL="0" marR="0" rtl="0" algn="just">
              <a:spcBef>
                <a:spcPts val="0"/>
              </a:spcBef>
              <a:spcAft>
                <a:spcPts val="0"/>
              </a:spcAft>
              <a:buNone/>
            </a:pPr>
            <a:br>
              <a:rPr b="0" i="0" lang="en-US" sz="2400" u="none" cap="none" strike="noStrike">
                <a:solidFill>
                  <a:schemeClr val="dk1"/>
                </a:solidFill>
                <a:latin typeface="Calibri"/>
                <a:ea typeface="Calibri"/>
                <a:cs typeface="Calibri"/>
                <a:sym typeface="Calibri"/>
              </a:rPr>
            </a:br>
            <a:r>
              <a:rPr b="0" i="0" lang="en-US" sz="2400" u="none" cap="none" strike="noStrike">
                <a:solidFill>
                  <a:schemeClr val="dk1"/>
                </a:solidFill>
                <a:latin typeface="Calibri"/>
                <a:ea typeface="Calibri"/>
                <a:cs typeface="Calibri"/>
                <a:sym typeface="Calibri"/>
              </a:rPr>
              <a:t>Per saperne di più: </a:t>
            </a:r>
            <a:r>
              <a:rPr b="0" i="0" lang="en-US" sz="2400" u="sng" cap="none" strike="noStrike">
                <a:solidFill>
                  <a:schemeClr val="dk1"/>
                </a:solidFill>
                <a:latin typeface="Calibri"/>
                <a:ea typeface="Calibri"/>
                <a:cs typeface="Calibri"/>
                <a:sym typeface="Calibri"/>
                <a:hlinkClick r:id="rId7">
                  <a:extLst>
                    <a:ext uri="{A12FA001-AC4F-418D-AE19-62706E023703}">
                      <ahyp:hlinkClr val="tx"/>
                    </a:ext>
                  </a:extLst>
                </a:hlinkClick>
              </a:rPr>
              <a:t>https://www.stateofmind.it/2019/09/carl-rogers-terapia/</a:t>
            </a:r>
            <a:endParaRPr/>
          </a:p>
          <a:p>
            <a:pPr indent="0" lvl="0" marL="0" marR="0" rtl="0" algn="just">
              <a:spcBef>
                <a:spcPts val="0"/>
              </a:spcBef>
              <a:spcAft>
                <a:spcPts val="0"/>
              </a:spcAft>
              <a:buNone/>
            </a:pPr>
            <a:br>
              <a:rPr b="0" i="0" lang="en-US" sz="2400" u="sng" cap="none" strike="noStrike">
                <a:solidFill>
                  <a:schemeClr val="dk1"/>
                </a:solidFill>
                <a:latin typeface="Calibri"/>
                <a:ea typeface="Calibri"/>
                <a:cs typeface="Calibri"/>
                <a:sym typeface="Calibri"/>
                <a:hlinkClick r:id="rId8">
                  <a:extLst>
                    <a:ext uri="{A12FA001-AC4F-418D-AE19-62706E023703}">
                      <ahyp:hlinkClr val="tx"/>
                    </a:ext>
                  </a:extLst>
                </a:hlinkClick>
              </a:rPr>
            </a:br>
            <a:br>
              <a:rPr b="0" i="0" lang="en-US" sz="1400" u="sng" cap="none" strike="noStrike">
                <a:solidFill>
                  <a:schemeClr val="dk1"/>
                </a:solidFill>
                <a:latin typeface="Rockwell"/>
                <a:ea typeface="Rockwell"/>
                <a:cs typeface="Rockwell"/>
                <a:sym typeface="Rockwell"/>
                <a:hlinkClick r:id="rId9">
                  <a:extLst>
                    <a:ext uri="{A12FA001-AC4F-418D-AE19-62706E023703}">
                      <ahyp:hlinkClr val="tx"/>
                    </a:ext>
                  </a:extLst>
                </a:hlinkClick>
              </a:rPr>
            </a:br>
            <a:endParaRPr b="0" i="0" sz="1400" u="none" cap="none" strike="noStrike">
              <a:solidFill>
                <a:schemeClr val="dk1"/>
              </a:solidFill>
              <a:latin typeface="Rockwell"/>
              <a:ea typeface="Rockwell"/>
              <a:cs typeface="Rockwell"/>
              <a:sym typeface="Rockwe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5"/>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5"/>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5"/>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2" name="Google Shape;162;p5"/>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3" name="Google Shape;163;p5"/>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4" name="Google Shape;164;p5"/>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5" name="Google Shape;165;p5"/>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6" name="Google Shape;166;p5"/>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67" name="Google Shape;167;p5"/>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68" name="Google Shape;168;p5"/>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9" name="Google Shape;169;p5"/>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170" name="Google Shape;170;p5"/>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170" name="Google Shape;170;p5"/>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171" name="Google Shape;171;p5"/>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72" name="Google Shape;172;p5"/>
          <p:cNvGrpSpPr/>
          <p:nvPr/>
        </p:nvGrpSpPr>
        <p:grpSpPr>
          <a:xfrm>
            <a:off x="1368380" y="2732755"/>
            <a:ext cx="9790786" cy="2962212"/>
            <a:chOff x="84727" y="477235"/>
            <a:chExt cx="9790786" cy="2962212"/>
          </a:xfrm>
        </p:grpSpPr>
        <p:sp>
          <p:nvSpPr>
            <p:cNvPr id="173" name="Google Shape;173;p5"/>
            <p:cNvSpPr/>
            <p:nvPr/>
          </p:nvSpPr>
          <p:spPr>
            <a:xfrm>
              <a:off x="84727" y="1525555"/>
              <a:ext cx="3701424" cy="868238"/>
            </a:xfrm>
            <a:prstGeom prst="roundRect">
              <a:avLst>
                <a:gd fmla="val 16667"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5"/>
            <p:cNvSpPr txBox="1"/>
            <p:nvPr/>
          </p:nvSpPr>
          <p:spPr>
            <a:xfrm>
              <a:off x="127111" y="1567939"/>
              <a:ext cx="3616656" cy="7834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Calibri"/>
                <a:buNone/>
              </a:pPr>
              <a:r>
                <a:rPr b="0" i="0" lang="en-US" sz="2400" u="none" cap="none" strike="noStrike">
                  <a:solidFill>
                    <a:schemeClr val="lt1"/>
                  </a:solidFill>
                  <a:latin typeface="Calibri"/>
                  <a:ea typeface="Calibri"/>
                  <a:cs typeface="Calibri"/>
                  <a:sym typeface="Calibri"/>
                </a:rPr>
                <a:t>Quello che so fare</a:t>
              </a:r>
              <a:endParaRPr b="0" i="0" sz="2400" u="none" cap="none" strike="noStrike">
                <a:solidFill>
                  <a:schemeClr val="lt1"/>
                </a:solidFill>
                <a:latin typeface="Tahoma"/>
                <a:ea typeface="Tahoma"/>
                <a:cs typeface="Tahoma"/>
                <a:sym typeface="Tahoma"/>
              </a:endParaRPr>
            </a:p>
          </p:txBody>
        </p:sp>
        <p:sp>
          <p:nvSpPr>
            <p:cNvPr id="175" name="Google Shape;175;p5"/>
            <p:cNvSpPr/>
            <p:nvPr/>
          </p:nvSpPr>
          <p:spPr>
            <a:xfrm>
              <a:off x="3102269" y="477235"/>
              <a:ext cx="3769359" cy="868238"/>
            </a:xfrm>
            <a:prstGeom prst="roundRect">
              <a:avLst>
                <a:gd fmla="val 16667"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5"/>
            <p:cNvSpPr txBox="1"/>
            <p:nvPr/>
          </p:nvSpPr>
          <p:spPr>
            <a:xfrm>
              <a:off x="3144653" y="519619"/>
              <a:ext cx="3684591" cy="7834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Calibri"/>
                <a:buNone/>
              </a:pPr>
              <a:r>
                <a:rPr b="0" i="0" lang="en-US" sz="2400" u="none" cap="none" strike="noStrike">
                  <a:solidFill>
                    <a:schemeClr val="lt1"/>
                  </a:solidFill>
                  <a:latin typeface="Calibri"/>
                  <a:ea typeface="Calibri"/>
                  <a:cs typeface="Calibri"/>
                  <a:sym typeface="Calibri"/>
                </a:rPr>
                <a:t>Quello che mi piace fare</a:t>
              </a:r>
              <a:endParaRPr b="0" i="0" sz="2400" u="none" cap="none" strike="noStrike">
                <a:solidFill>
                  <a:schemeClr val="lt1"/>
                </a:solidFill>
                <a:latin typeface="Calibri"/>
                <a:ea typeface="Calibri"/>
                <a:cs typeface="Calibri"/>
                <a:sym typeface="Calibri"/>
              </a:endParaRPr>
            </a:p>
          </p:txBody>
        </p:sp>
        <p:sp>
          <p:nvSpPr>
            <p:cNvPr id="177" name="Google Shape;177;p5"/>
            <p:cNvSpPr/>
            <p:nvPr/>
          </p:nvSpPr>
          <p:spPr>
            <a:xfrm>
              <a:off x="6309353" y="1462060"/>
              <a:ext cx="3566160" cy="868238"/>
            </a:xfrm>
            <a:prstGeom prst="roundRect">
              <a:avLst>
                <a:gd fmla="val 16667"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5"/>
            <p:cNvSpPr txBox="1"/>
            <p:nvPr/>
          </p:nvSpPr>
          <p:spPr>
            <a:xfrm>
              <a:off x="6351737" y="1504444"/>
              <a:ext cx="3481392" cy="7834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Calibri"/>
                <a:buNone/>
              </a:pPr>
              <a:r>
                <a:rPr b="0" i="0" lang="en-US" sz="2400" u="none" cap="none" strike="noStrike">
                  <a:solidFill>
                    <a:schemeClr val="lt1"/>
                  </a:solidFill>
                  <a:latin typeface="Calibri"/>
                  <a:ea typeface="Calibri"/>
                  <a:cs typeface="Calibri"/>
                  <a:sym typeface="Calibri"/>
                </a:rPr>
                <a:t>Cosa il mondo del lavoro cerca</a:t>
              </a:r>
              <a:endParaRPr b="0" i="0" sz="2400" u="none" cap="none" strike="noStrike">
                <a:solidFill>
                  <a:schemeClr val="lt1"/>
                </a:solidFill>
                <a:latin typeface="Tahoma"/>
                <a:ea typeface="Tahoma"/>
                <a:cs typeface="Tahoma"/>
                <a:sym typeface="Tahoma"/>
              </a:endParaRPr>
            </a:p>
          </p:txBody>
        </p:sp>
        <p:sp>
          <p:nvSpPr>
            <p:cNvPr id="179" name="Google Shape;179;p5"/>
            <p:cNvSpPr/>
            <p:nvPr/>
          </p:nvSpPr>
          <p:spPr>
            <a:xfrm>
              <a:off x="3153087" y="2571209"/>
              <a:ext cx="3803024" cy="868238"/>
            </a:xfrm>
            <a:prstGeom prst="roundRect">
              <a:avLst>
                <a:gd fmla="val 16667"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5"/>
            <p:cNvSpPr txBox="1"/>
            <p:nvPr/>
          </p:nvSpPr>
          <p:spPr>
            <a:xfrm>
              <a:off x="3195471" y="2613593"/>
              <a:ext cx="3718256" cy="78347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Clr>
                  <a:schemeClr val="lt1"/>
                </a:buClr>
                <a:buSzPts val="2400"/>
                <a:buFont typeface="Calibri"/>
                <a:buNone/>
              </a:pPr>
              <a:r>
                <a:rPr b="0" i="0" lang="en-US" sz="2400" u="none" cap="none" strike="noStrike">
                  <a:solidFill>
                    <a:schemeClr val="lt1"/>
                  </a:solidFill>
                  <a:latin typeface="Calibri"/>
                  <a:ea typeface="Calibri"/>
                  <a:cs typeface="Calibri"/>
                  <a:sym typeface="Calibri"/>
                </a:rPr>
                <a:t>Per cosa mi potrebbero pagare </a:t>
              </a:r>
              <a:endParaRPr b="0" i="0" sz="2400" u="none" cap="none" strike="noStrike">
                <a:solidFill>
                  <a:schemeClr val="lt1"/>
                </a:solidFill>
                <a:latin typeface="Tahoma"/>
                <a:ea typeface="Tahoma"/>
                <a:cs typeface="Tahoma"/>
                <a:sym typeface="Tahoma"/>
              </a:endParaRPr>
            </a:p>
          </p:txBody>
        </p:sp>
      </p:grpSp>
      <p:sp>
        <p:nvSpPr>
          <p:cNvPr id="181" name="Google Shape;181;p5"/>
          <p:cNvSpPr txBox="1"/>
          <p:nvPr>
            <p:ph type="title"/>
          </p:nvPr>
        </p:nvSpPr>
        <p:spPr>
          <a:xfrm>
            <a:off x="1295402" y="982133"/>
            <a:ext cx="9601196" cy="108034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Font typeface="Calibri"/>
              <a:buNone/>
            </a:pPr>
            <a:r>
              <a:rPr b="0" i="0" lang="en-US" sz="2400"/>
              <a:t>L’occupazione ideale è quella che va ad incrociare le 4 aree di cui è composto l’IKIGAI:</a:t>
            </a:r>
            <a:endParaRPr sz="4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6"/>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7" name="Google Shape;187;p6"/>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8" name="Google Shape;188;p6"/>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9" name="Google Shape;189;p6"/>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0" name="Google Shape;190;p6"/>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1" name="Google Shape;191;p6"/>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2" name="Google Shape;192;p6"/>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3" name="Google Shape;193;p6"/>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94" name="Google Shape;194;p6"/>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195" name="Google Shape;195;p6"/>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6" name="Google Shape;196;p6"/>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197" name="Google Shape;197;p6"/>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197" name="Google Shape;197;p6"/>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198" name="Google Shape;198;p6"/>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99" name="Google Shape;199;p6"/>
          <p:cNvPicPr preferRelativeResize="0"/>
          <p:nvPr/>
        </p:nvPicPr>
        <p:blipFill rotWithShape="1">
          <a:blip r:embed="rId7">
            <a:alphaModFix/>
          </a:blip>
          <a:srcRect b="0" l="0" r="0" t="0"/>
          <a:stretch/>
        </p:blipFill>
        <p:spPr>
          <a:xfrm>
            <a:off x="1869440" y="294640"/>
            <a:ext cx="8107680" cy="587251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7"/>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7"/>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6" name="Google Shape;206;p7"/>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7" name="Google Shape;207;p7"/>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7"/>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9" name="Google Shape;209;p7"/>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0" name="Google Shape;210;p7"/>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7"/>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12" name="Google Shape;212;p7"/>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13" name="Google Shape;213;p7"/>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4" name="Google Shape;214;p7"/>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215" name="Google Shape;215;p7"/>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215" name="Google Shape;215;p7"/>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216" name="Google Shape;216;p7"/>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Immagine che contiene mappa" id="217" name="Google Shape;217;p7"/>
          <p:cNvPicPr preferRelativeResize="0"/>
          <p:nvPr/>
        </p:nvPicPr>
        <p:blipFill rotWithShape="1">
          <a:blip r:embed="rId7">
            <a:alphaModFix/>
          </a:blip>
          <a:srcRect b="31898" l="0" r="0" t="0"/>
          <a:stretch/>
        </p:blipFill>
        <p:spPr>
          <a:xfrm>
            <a:off x="1399107" y="1965405"/>
            <a:ext cx="9905999" cy="3535681"/>
          </a:xfrm>
          <a:prstGeom prst="rect">
            <a:avLst/>
          </a:prstGeom>
          <a:noFill/>
          <a:ln>
            <a:noFill/>
          </a:ln>
        </p:spPr>
      </p:pic>
      <p:sp>
        <p:nvSpPr>
          <p:cNvPr id="218" name="Google Shape;218;p7"/>
          <p:cNvSpPr txBox="1"/>
          <p:nvPr/>
        </p:nvSpPr>
        <p:spPr>
          <a:xfrm>
            <a:off x="1141412" y="539278"/>
            <a:ext cx="9905999" cy="1136492"/>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None/>
            </a:pPr>
            <a:r>
              <a:rPr b="1" i="0" lang="en-US" sz="3600" u="none" cap="none" strike="noStrike">
                <a:solidFill>
                  <a:schemeClr val="dk1"/>
                </a:solidFill>
                <a:latin typeface="Calibri"/>
                <a:ea typeface="Calibri"/>
                <a:cs typeface="Calibri"/>
                <a:sym typeface="Calibri"/>
              </a:rPr>
              <a:t>COME SI PUÒ DELINEARE IL PROPRIO IKIGAI?</a:t>
            </a:r>
            <a:endParaRPr/>
          </a:p>
          <a:p>
            <a:pPr indent="0" lvl="0" marL="0" marR="0" rtl="0" algn="l">
              <a:lnSpc>
                <a:spcPct val="90000"/>
              </a:lnSpc>
              <a:spcBef>
                <a:spcPts val="600"/>
              </a:spcBef>
              <a:spcAft>
                <a:spcPts val="0"/>
              </a:spcAft>
              <a:buNone/>
            </a:pPr>
            <a:r>
              <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8"/>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4" name="Google Shape;224;p8"/>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5" name="Google Shape;225;p8"/>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6" name="Google Shape;226;p8"/>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7" name="Google Shape;227;p8"/>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8" name="Google Shape;228;p8"/>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9" name="Google Shape;229;p8"/>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0" name="Google Shape;230;p8"/>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31" name="Google Shape;231;p8"/>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32" name="Google Shape;232;p8"/>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3" name="Google Shape;233;p8"/>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234" name="Google Shape;234;p8"/>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234" name="Google Shape;234;p8"/>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235" name="Google Shape;235;p8"/>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Immagine che contiene clipart&#10;&#10;Descrizione generata automaticamente" id="236" name="Google Shape;236;p8"/>
          <p:cNvPicPr preferRelativeResize="0"/>
          <p:nvPr/>
        </p:nvPicPr>
        <p:blipFill rotWithShape="1">
          <a:blip r:embed="rId7">
            <a:alphaModFix/>
          </a:blip>
          <a:srcRect b="0" l="0" r="0" t="0"/>
          <a:stretch/>
        </p:blipFill>
        <p:spPr>
          <a:xfrm>
            <a:off x="4323554" y="2249487"/>
            <a:ext cx="3541714" cy="3541714"/>
          </a:xfrm>
          <a:prstGeom prst="rect">
            <a:avLst/>
          </a:prstGeom>
          <a:noFill/>
          <a:ln>
            <a:noFill/>
          </a:ln>
        </p:spPr>
      </p:pic>
      <p:sp>
        <p:nvSpPr>
          <p:cNvPr id="237" name="Google Shape;237;p8"/>
          <p:cNvSpPr txBox="1"/>
          <p:nvPr/>
        </p:nvSpPr>
        <p:spPr>
          <a:xfrm>
            <a:off x="1141413" y="618518"/>
            <a:ext cx="9905998" cy="147857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None/>
            </a:pPr>
            <a:r>
              <a:rPr b="0" i="0" lang="en-US" sz="2800" u="none" cap="none" strike="noStrike">
                <a:solidFill>
                  <a:schemeClr val="dk1"/>
                </a:solidFill>
                <a:latin typeface="Calibri"/>
                <a:ea typeface="Calibri"/>
                <a:cs typeface="Calibri"/>
                <a:sym typeface="Calibri"/>
              </a:rPr>
              <a:t>DUE DOMANDE SONO DI TIPO PERSONALE – VERSO L’INTERNO:</a:t>
            </a:r>
            <a:endParaRPr/>
          </a:p>
          <a:p>
            <a:pPr indent="0" lvl="0" marL="0" marR="0" rtl="0" algn="l">
              <a:lnSpc>
                <a:spcPct val="90000"/>
              </a:lnSpc>
              <a:spcBef>
                <a:spcPts val="600"/>
              </a:spcBef>
              <a:spcAft>
                <a:spcPts val="0"/>
              </a:spcAft>
              <a:buNone/>
            </a:pPr>
            <a:r>
              <a:rPr b="0" i="0" lang="en-US" sz="2800" u="none" cap="none" strike="noStrike">
                <a:solidFill>
                  <a:schemeClr val="dk1"/>
                </a:solidFill>
                <a:latin typeface="Calibri"/>
                <a:ea typeface="Calibri"/>
                <a:cs typeface="Calibri"/>
                <a:sym typeface="Calibri"/>
              </a:rPr>
              <a:t>COSA TI PIACE FARE, SIA NELLO STUDIO CHE NEL TEMPO LIBERO?</a:t>
            </a:r>
            <a:endParaRPr/>
          </a:p>
          <a:p>
            <a:pPr indent="0" lvl="0" marL="0" marR="0" rtl="0" algn="l">
              <a:lnSpc>
                <a:spcPct val="90000"/>
              </a:lnSpc>
              <a:spcBef>
                <a:spcPts val="600"/>
              </a:spcBef>
              <a:spcAft>
                <a:spcPts val="0"/>
              </a:spcAft>
              <a:buNone/>
            </a:pPr>
            <a:r>
              <a:rPr b="0" i="0" lang="en-US" sz="2800" u="none" cap="none" strike="noStrike">
                <a:solidFill>
                  <a:schemeClr val="dk1"/>
                </a:solidFill>
                <a:latin typeface="Calibri"/>
                <a:ea typeface="Calibri"/>
                <a:cs typeface="Calibri"/>
                <a:sym typeface="Calibri"/>
              </a:rPr>
              <a:t>COSA SAI FARE E QUALI ABILITÀ HAI?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9"/>
          <p:cNvSpPr/>
          <p:nvPr/>
        </p:nvSpPr>
        <p:spPr>
          <a:xfrm>
            <a:off x="1696533" y="6171656"/>
            <a:ext cx="10284794" cy="147067"/>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3" name="Google Shape;243;p9"/>
          <p:cNvSpPr/>
          <p:nvPr/>
        </p:nvSpPr>
        <p:spPr>
          <a:xfrm>
            <a:off x="1696534" y="6321318"/>
            <a:ext cx="9034218" cy="108978"/>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4" name="Google Shape;244;p9"/>
          <p:cNvSpPr/>
          <p:nvPr/>
        </p:nvSpPr>
        <p:spPr>
          <a:xfrm>
            <a:off x="1696533" y="6397353"/>
            <a:ext cx="5784519" cy="175510"/>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5" name="Google Shape;245;p9"/>
          <p:cNvSpPr/>
          <p:nvPr/>
        </p:nvSpPr>
        <p:spPr>
          <a:xfrm>
            <a:off x="1696533" y="6577362"/>
            <a:ext cx="5784519" cy="175511"/>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6" name="Google Shape;246;p9"/>
          <p:cNvSpPr/>
          <p:nvPr/>
        </p:nvSpPr>
        <p:spPr>
          <a:xfrm>
            <a:off x="1696534" y="6719931"/>
            <a:ext cx="9935172" cy="138069"/>
          </a:xfrm>
          <a:prstGeom prst="rightArrow">
            <a:avLst>
              <a:gd fmla="val 50000" name="adj1"/>
              <a:gd fmla="val 50000" name="adj2"/>
            </a:avLst>
          </a:prstGeom>
          <a:solidFill>
            <a:schemeClr val="lt1"/>
          </a:solidFill>
          <a:ln cap="flat" cmpd="sng" w="12700">
            <a:solidFill>
              <a:srgbClr val="3564F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7" name="Google Shape;247;p9"/>
          <p:cNvSpPr/>
          <p:nvPr/>
        </p:nvSpPr>
        <p:spPr>
          <a:xfrm rot="-5400000">
            <a:off x="-2114022" y="2681845"/>
            <a:ext cx="5506227" cy="142538"/>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8" name="Google Shape;248;p9"/>
          <p:cNvSpPr/>
          <p:nvPr/>
        </p:nvSpPr>
        <p:spPr>
          <a:xfrm flipH="1" rot="5400000">
            <a:off x="-2509975" y="2832703"/>
            <a:ext cx="5177766" cy="157816"/>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9" name="Google Shape;249;p9"/>
          <p:cNvSpPr/>
          <p:nvPr/>
        </p:nvSpPr>
        <p:spPr>
          <a:xfrm>
            <a:off x="7346575" y="6390007"/>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50" name="Google Shape;250;p9"/>
          <p:cNvSpPr/>
          <p:nvPr/>
        </p:nvSpPr>
        <p:spPr>
          <a:xfrm rot="-5400000">
            <a:off x="-657383" y="2491363"/>
            <a:ext cx="1882587"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accent4"/>
                </a:solidFill>
                <a:latin typeface="Calibri"/>
                <a:ea typeface="Calibri"/>
                <a:cs typeface="Calibri"/>
                <a:sym typeface="Calibri"/>
              </a:rPr>
              <a:t>#ORIENTAlife</a:t>
            </a:r>
            <a:endParaRPr/>
          </a:p>
        </p:txBody>
      </p:sp>
      <p:sp>
        <p:nvSpPr>
          <p:cNvPr id="251" name="Google Shape;251;p9"/>
          <p:cNvSpPr/>
          <p:nvPr/>
        </p:nvSpPr>
        <p:spPr>
          <a:xfrm rot="-5400000">
            <a:off x="-794971"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52" name="Google Shape;252;p9"/>
          <p:cNvSpPr/>
          <p:nvPr/>
        </p:nvSpPr>
        <p:spPr>
          <a:xfrm rot="-5400000">
            <a:off x="-652394" y="4405130"/>
            <a:ext cx="2058047" cy="132680"/>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aphicFrame>
        <p:nvGraphicFramePr>
          <p:cNvPr id="253" name="Google Shape;253;p9"/>
          <p:cNvGraphicFramePr/>
          <p:nvPr/>
        </p:nvGraphicFramePr>
        <p:xfrm>
          <a:off x="9895" y="5562291"/>
          <a:ext cx="1686637" cy="1327345"/>
        </p:xfrm>
        <a:graphic>
          <a:graphicData uri="http://schemas.openxmlformats.org/presentationml/2006/ole">
            <mc:AlternateContent>
              <mc:Choice Requires="v">
                <p:oleObj r:id="rId4" imgH="1327345" imgW="1686637" progId="" spid="_x0000_s1">
                  <p:embed/>
                </p:oleObj>
              </mc:Choice>
              <mc:Fallback>
                <p:oleObj r:id="rId5" imgH="1327345" imgW="1686637" progId="">
                  <p:embed/>
                  <p:pic>
                    <p:nvPicPr>
                      <p:cNvPr id="253" name="Google Shape;253;p9"/>
                      <p:cNvPicPr preferRelativeResize="0"/>
                      <p:nvPr/>
                    </p:nvPicPr>
                    <p:blipFill rotWithShape="1">
                      <a:blip r:embed="rId6">
                        <a:alphaModFix/>
                      </a:blip>
                      <a:srcRect b="0" l="0" r="0" t="0"/>
                      <a:stretch/>
                    </p:blipFill>
                    <p:spPr>
                      <a:xfrm>
                        <a:off x="9895" y="5562291"/>
                        <a:ext cx="1686637" cy="1327345"/>
                      </a:xfrm>
                      <a:prstGeom prst="rect">
                        <a:avLst/>
                      </a:prstGeom>
                      <a:noFill/>
                      <a:ln>
                        <a:noFill/>
                      </a:ln>
                    </p:spPr>
                  </p:pic>
                </p:oleObj>
              </mc:Fallback>
            </mc:AlternateContent>
          </a:graphicData>
        </a:graphic>
      </p:graphicFrame>
      <p:sp>
        <p:nvSpPr>
          <p:cNvPr id="254" name="Google Shape;254;p9"/>
          <p:cNvSpPr/>
          <p:nvPr/>
        </p:nvSpPr>
        <p:spPr>
          <a:xfrm rot="-5400000">
            <a:off x="-1895944" y="3029306"/>
            <a:ext cx="4767440" cy="125062"/>
          </a:xfrm>
          <a:prstGeom prst="rightArrow">
            <a:avLst>
              <a:gd fmla="val 50000" name="adj1"/>
              <a:gd fmla="val 50000" name="adj2"/>
            </a:avLst>
          </a:prstGeom>
          <a:solidFill>
            <a:schemeClr val="lt1"/>
          </a:solidFill>
          <a:ln cap="flat" cmpd="sng" w="12700">
            <a:solidFill>
              <a:srgbClr val="007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Immagine che contiene clipart&#10;&#10;Descrizione generata automaticamente" id="255" name="Google Shape;255;p9"/>
          <p:cNvPicPr preferRelativeResize="0"/>
          <p:nvPr/>
        </p:nvPicPr>
        <p:blipFill rotWithShape="1">
          <a:blip r:embed="rId7">
            <a:alphaModFix/>
          </a:blip>
          <a:srcRect b="0" l="0" r="0" t="0"/>
          <a:stretch/>
        </p:blipFill>
        <p:spPr>
          <a:xfrm>
            <a:off x="2003198" y="2697768"/>
            <a:ext cx="7958907" cy="3276312"/>
          </a:xfrm>
          <a:prstGeom prst="rect">
            <a:avLst/>
          </a:prstGeom>
          <a:noFill/>
          <a:ln>
            <a:noFill/>
          </a:ln>
        </p:spPr>
      </p:pic>
      <p:sp>
        <p:nvSpPr>
          <p:cNvPr id="256" name="Google Shape;256;p9"/>
          <p:cNvSpPr txBox="1"/>
          <p:nvPr/>
        </p:nvSpPr>
        <p:spPr>
          <a:xfrm>
            <a:off x="835213" y="618518"/>
            <a:ext cx="10828466" cy="147857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None/>
            </a:pPr>
            <a:r>
              <a:rPr b="0" i="0" lang="en-US" sz="2300" u="none" cap="none" strike="noStrike">
                <a:solidFill>
                  <a:schemeClr val="dk1"/>
                </a:solidFill>
                <a:latin typeface="Calibri"/>
                <a:ea typeface="Calibri"/>
                <a:cs typeface="Calibri"/>
                <a:sym typeface="Calibri"/>
              </a:rPr>
              <a:t>ALTRE DUE DOMANDE SONO DI TIPO SOCIALE – VERSO L’ESTERNO:</a:t>
            </a:r>
            <a:endParaRPr/>
          </a:p>
          <a:p>
            <a:pPr indent="0" lvl="0" marL="0" marR="0" rtl="0" algn="l">
              <a:lnSpc>
                <a:spcPct val="90000"/>
              </a:lnSpc>
              <a:spcBef>
                <a:spcPts val="600"/>
              </a:spcBef>
              <a:spcAft>
                <a:spcPts val="0"/>
              </a:spcAft>
              <a:buNone/>
            </a:pPr>
            <a:r>
              <a:rPr b="0" i="0" lang="en-US" sz="2300" u="none" cap="none" strike="noStrike">
                <a:solidFill>
                  <a:schemeClr val="dk1"/>
                </a:solidFill>
                <a:latin typeface="Calibri"/>
                <a:ea typeface="Calibri"/>
                <a:cs typeface="Calibri"/>
                <a:sym typeface="Calibri"/>
              </a:rPr>
              <a:t>COSA CERCA IL MONDO DEL LAVORO IN TERMINI DI CAPACITÀ E COMPETENZE?</a:t>
            </a:r>
            <a:endParaRPr/>
          </a:p>
          <a:p>
            <a:pPr indent="0" lvl="0" marL="0" marR="0" rtl="0" algn="l">
              <a:lnSpc>
                <a:spcPct val="90000"/>
              </a:lnSpc>
              <a:spcBef>
                <a:spcPts val="600"/>
              </a:spcBef>
              <a:spcAft>
                <a:spcPts val="0"/>
              </a:spcAft>
              <a:buNone/>
            </a:pPr>
            <a:r>
              <a:rPr b="0" i="0" lang="en-US" sz="2300" u="none" cap="none" strike="noStrike">
                <a:solidFill>
                  <a:schemeClr val="dk1"/>
                </a:solidFill>
                <a:latin typeface="Calibri"/>
                <a:ea typeface="Calibri"/>
                <a:cs typeface="Calibri"/>
                <a:sym typeface="Calibri"/>
              </a:rPr>
              <a:t>PER QUALI ATTIVITÀ O COMPETENZE POTREBBERO REMUNERARTI O PAGARTI?</a:t>
            </a:r>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2022-11-22T12:48:42Z</dcterms:created>
  <dc:creator>Account Microsoft</dc:creator>
</cp:coreProperties>
</file>